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4"/>
  </p:notesMasterIdLst>
  <p:sldIdLst>
    <p:sldId id="256" r:id="rId2"/>
    <p:sldId id="339" r:id="rId3"/>
    <p:sldId id="342" r:id="rId4"/>
    <p:sldId id="340" r:id="rId5"/>
    <p:sldId id="341" r:id="rId6"/>
    <p:sldId id="343" r:id="rId7"/>
    <p:sldId id="344" r:id="rId8"/>
    <p:sldId id="415" r:id="rId9"/>
    <p:sldId id="345" r:id="rId10"/>
    <p:sldId id="346" r:id="rId11"/>
    <p:sldId id="347" r:id="rId12"/>
    <p:sldId id="348" r:id="rId13"/>
    <p:sldId id="349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350" r:id="rId22"/>
    <p:sldId id="414" r:id="rId23"/>
    <p:sldId id="282" r:id="rId24"/>
    <p:sldId id="416" r:id="rId25"/>
    <p:sldId id="417" r:id="rId26"/>
    <p:sldId id="418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419" r:id="rId64"/>
    <p:sldId id="389" r:id="rId65"/>
    <p:sldId id="390" r:id="rId66"/>
    <p:sldId id="391" r:id="rId67"/>
    <p:sldId id="392" r:id="rId68"/>
    <p:sldId id="421" r:id="rId69"/>
    <p:sldId id="422" r:id="rId70"/>
    <p:sldId id="395" r:id="rId71"/>
    <p:sldId id="396" r:id="rId72"/>
    <p:sldId id="397" r:id="rId73"/>
    <p:sldId id="398" r:id="rId74"/>
    <p:sldId id="393" r:id="rId75"/>
    <p:sldId id="394" r:id="rId76"/>
    <p:sldId id="377" r:id="rId77"/>
    <p:sldId id="378" r:id="rId78"/>
    <p:sldId id="399" r:id="rId79"/>
    <p:sldId id="404" r:id="rId80"/>
    <p:sldId id="405" r:id="rId81"/>
    <p:sldId id="402" r:id="rId82"/>
    <p:sldId id="400" r:id="rId83"/>
    <p:sldId id="406" r:id="rId84"/>
    <p:sldId id="403" r:id="rId85"/>
    <p:sldId id="413" r:id="rId86"/>
    <p:sldId id="401" r:id="rId87"/>
    <p:sldId id="407" r:id="rId88"/>
    <p:sldId id="408" r:id="rId89"/>
    <p:sldId id="333" r:id="rId90"/>
    <p:sldId id="423" r:id="rId91"/>
    <p:sldId id="424" r:id="rId92"/>
    <p:sldId id="334" r:id="rId93"/>
  </p:sldIdLst>
  <p:sldSz cx="12192000" cy="6858000"/>
  <p:notesSz cx="6858000" cy="9144000"/>
  <p:embeddedFontLst>
    <p:embeddedFont>
      <p:font typeface="Adobe 黑体 Std R" panose="020B0400000000000000" pitchFamily="34" charset="-128"/>
      <p:regular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libri Light" panose="020F0302020204030204" pitchFamily="34" charset="0"/>
      <p:regular r:id="rId100"/>
      <p:italic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  <p:embeddedFont>
      <p:font typeface="Georgia" panose="02040502050405020303" pitchFamily="18" charset="0"/>
      <p:regular r:id="rId106"/>
      <p:bold r:id="rId107"/>
      <p:italic r:id="rId108"/>
      <p:boldItalic r:id="rId109"/>
    </p:embeddedFont>
  </p:embeddedFontLst>
  <p:custDataLst>
    <p:tags r:id="rId110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E16"/>
    <a:srgbClr val="007A36"/>
    <a:srgbClr val="003876"/>
    <a:srgbClr val="015B03"/>
    <a:srgbClr val="FEFEFC"/>
    <a:srgbClr val="CD0000"/>
    <a:srgbClr val="4D8DC9"/>
    <a:srgbClr val="4472C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3D0F1-4BF3-4ADC-919B-AC3CC2D9E91F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73B-E44B-4B41-898A-C54C38C6BC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9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9A3CB-79CE-3A12-E8E2-2E436367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56316-3BA6-57C8-C98C-DBF9D6392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288F4F-D338-BAF1-1D49-3FFAFCB1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D20C-BA82-4082-BE90-99BE66CB38A7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6DAE1-F7FC-9DBF-3743-11CAE57D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73DE6B7-9A4E-DD85-9514-66FD605A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7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D6828-F5EF-0558-1708-28605B74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B64CA1-D74A-9CDD-F9A2-CEACCD10C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1C0FB-9C6C-9F81-5980-64093D05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1812-063D-4B2F-BA1B-65AEEBDB2EC8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9BA3BD-CE7A-AD0B-F1F1-B85684FB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1E8289F8-7D61-3F52-D963-216E56D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F67A68-6DDE-94FD-522B-328B5DD92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BEE67-7832-DE1F-B6C2-0558D41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9F980-247C-C569-8703-EB759B63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8DD2-314A-421D-A39A-C45D375DACA7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B637CD-1B24-8684-596A-0EC6571A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5EEEAA1-5C88-5145-C4FC-1FA5E845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4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9D77-3169-B444-0AE0-A22F878E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FD49A-48B7-FFD5-1315-7609F3C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F0309-7F2F-E090-6448-1A0D76EB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91ED-F934-4468-9189-3CBC5A6B63EF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CDB08D-61C9-FDD2-6239-10DB0A49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FEC014-F736-A84D-CBE3-C6781621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8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8AB27-E600-B9FE-F21E-A311B25D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C58FD4-435B-5C2A-D131-DAB8FFD9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8EE074-FD4F-F70F-7B02-0DBD48E6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1196-59C1-4FEE-BCAD-9EFB22FC48EC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2F8C45-0381-DFBE-0B1B-87B6D30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E1537F-46FA-23F4-53A8-EE27F3F0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75CA9-3715-A65C-0A34-98DA571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ED656-3BD6-7754-8420-FF08E01F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16F25-ED71-C39C-7D7D-C55F4F15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6F3444-D3EC-D44B-A6FD-0EEE1EDD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C188-53F5-442F-B06B-2FEACA8629DA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7E35B7-2E7C-12A3-4693-B79F7CA0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9F54518A-5DEE-BD63-3128-16AC4569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AC44E-E0E9-C4B4-B5CF-6FB89B6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71E147-BAAF-1964-0966-F4825C36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3B2000-294F-12DE-FB8F-EF3FA1BA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F743E8-8A86-C3DC-CF34-0449FA71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3064C4-1272-7534-9937-30E8F57AD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D1E02-E02A-B98F-5202-0349772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E175-73A7-4E9C-9FD5-2A06A10E9511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36CD0F-28E2-E947-A76C-10B3737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3B31FDBE-A9BA-9D79-A000-24BC1E87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0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3217-69B6-371C-BA70-879FAF4A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620751-EBE4-F3E1-A176-8E6A226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D6D6-5E73-43E2-9C71-C069DDA99DE8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D27C8A-72A4-B7AC-E259-F7637C7C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99EE91-A06C-5124-1DBF-76605613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8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76144A-241E-1358-74EA-6972CBA6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2BF1-A5D9-42F5-A31B-F1F2104C9394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A7FF30-3E2A-A355-B9F4-CC74BEDD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2CD1137-368F-A700-8B98-AF47B4E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5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60331-0AFD-0BAB-0280-423153F7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9A28F-F79C-BC1A-826E-6D0837133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F978A5-3BB5-206C-7E8E-D7E433BAC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DB0465-D99D-BFFF-E02E-9D54801A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9F05-1883-4884-8CF9-6122AE1242E6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CB42F-F340-78D9-D2D9-571FCE5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2930F23F-5E40-1C7A-ED62-C6D052C0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9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EB3F1-2307-89CF-5897-44BAE14E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1B7B97-0BB7-2242-82B5-81E08ACE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26C6AA-7E78-1C9B-B20C-D2C8F375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58691B-9648-377F-C286-005A1096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5EBB-56E9-41E9-A05D-77726B75479C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3CBAD4-300D-AA35-E10D-4E1983E6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D8A256FC-5293-C4D3-B902-41205BDA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6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28AB29F-8D80-279B-0C54-BBA399F6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CEBC9-6297-9209-1D5E-63D40B86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5F8FB-F4F3-D8B8-0BD9-30BA2792F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14DC-0347-4DE0-9CA6-E555BD89A6A8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21ABA0-5571-3F7D-6A3D-617FED06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0563E2-B77A-F146-BCDD-D65217817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B62C-7353-40DF-ABCF-B1763DAE9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3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app.sli.do/event/uYzinoFnTDw2mRfxugLVj2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0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5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0.xml"/><Relationship Id="rId7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liper.com/tcovu.htm" TargetMode="External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hyperlink" Target="https://company.ptvgroup.com/en/" TargetMode="External"/><Relationship Id="rId2" Type="http://schemas.openxmlformats.org/officeDocument/2006/relationships/hyperlink" Target="https://www.arcgis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tley.com/en/products/brands/cube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www.supergeotek.com/tw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r-spatial.github.io/sf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ran.csie.ntu.edu.tw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posit.co/download/rstudio-desktop/#download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2.wdp"/><Relationship Id="rId4" Type="http://schemas.openxmlformats.org/officeDocument/2006/relationships/image" Target="../media/image56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9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eesite.com/color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5.xml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Jung-Yeh/Spatial-Analysis/raw/master/data.zip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599419-2A93-C9D1-4B13-6D948FA1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09958"/>
              </p:ext>
            </p:extLst>
          </p:nvPr>
        </p:nvGraphicFramePr>
        <p:xfrm>
          <a:off x="1637121" y="1795371"/>
          <a:ext cx="8917757" cy="31371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8826">
                  <a:extLst>
                    <a:ext uri="{9D8B030D-6E8A-4147-A177-3AD203B41FA5}">
                      <a16:colId xmlns:a16="http://schemas.microsoft.com/office/drawing/2014/main" val="3860815712"/>
                    </a:ext>
                  </a:extLst>
                </a:gridCol>
                <a:gridCol w="3243942">
                  <a:extLst>
                    <a:ext uri="{9D8B030D-6E8A-4147-A177-3AD203B41FA5}">
                      <a16:colId xmlns:a16="http://schemas.microsoft.com/office/drawing/2014/main" val="2246415851"/>
                    </a:ext>
                  </a:extLst>
                </a:gridCol>
                <a:gridCol w="3864989">
                  <a:extLst>
                    <a:ext uri="{9D8B030D-6E8A-4147-A177-3AD203B41FA5}">
                      <a16:colId xmlns:a16="http://schemas.microsoft.com/office/drawing/2014/main" val="1696786708"/>
                    </a:ext>
                  </a:extLst>
                </a:gridCol>
              </a:tblGrid>
              <a:tr h="324115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向量資料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網格資料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145970"/>
                  </a:ext>
                </a:extLst>
              </a:tr>
              <a:tr h="48680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原理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以點線面描述地理位置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將空間化分為若干均質網格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996088"/>
                  </a:ext>
                </a:extLst>
              </a:tr>
              <a:tr h="401415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資料結構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複雜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簡單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7864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幾何精確度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高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低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820311"/>
                  </a:ext>
                </a:extLst>
              </a:tr>
              <a:tr h="41478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路網分析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301894"/>
                  </a:ext>
                </a:extLst>
              </a:tr>
              <a:tr h="42814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面量分析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普通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8128423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應用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場站位置、路網分布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衛星影像、數值地形模型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20475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AE2ED0A-D308-CE86-0B83-022562F57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64" y="5110968"/>
            <a:ext cx="6694271" cy="16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2499FA-E303-3D4F-9C59-4536A9E1B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62" y="5110967"/>
            <a:ext cx="2146247" cy="1610506"/>
          </a:xfrm>
          <a:prstGeom prst="rect">
            <a:avLst/>
          </a:prstGeom>
          <a:noFill/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E7124B1-6F00-CC8C-6E65-EB5DAB5166AE}"/>
              </a:ext>
            </a:extLst>
          </p:cNvPr>
          <p:cNvSpPr/>
          <p:nvPr/>
        </p:nvSpPr>
        <p:spPr>
          <a:xfrm rot="8075827">
            <a:off x="3363039" y="5092039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F040CC0-207B-269D-65D5-9824240D5287}"/>
              </a:ext>
            </a:extLst>
          </p:cNvPr>
          <p:cNvSpPr/>
          <p:nvPr/>
        </p:nvSpPr>
        <p:spPr>
          <a:xfrm rot="2297678">
            <a:off x="8427714" y="4967530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</a:p>
        </p:txBody>
      </p:sp>
    </p:spTree>
    <p:extLst>
      <p:ext uri="{BB962C8B-B14F-4D97-AF65-F5344CB8AC3E}">
        <p14:creationId xmlns:p14="http://schemas.microsoft.com/office/powerpoint/2010/main" val="43000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查詢、分析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B76E6F-38FB-C166-C04B-D463D4847669}"/>
              </a:ext>
            </a:extLst>
          </p:cNvPr>
          <p:cNvSpPr txBox="1"/>
          <p:nvPr/>
        </p:nvSpPr>
        <p:spPr>
          <a:xfrm>
            <a:off x="731751" y="2723746"/>
            <a:ext cx="3623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資料庫查詢指令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疊圖分析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環域分析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路網分析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交集、聯集、差集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31EF74-340E-D399-A364-F88350B39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85" y="824139"/>
            <a:ext cx="6339609" cy="5714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66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524444-BA57-E69C-DB49-9218F5341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5385" r="1302" b="4615"/>
          <a:stretch/>
        </p:blipFill>
        <p:spPr bwMode="auto">
          <a:xfrm>
            <a:off x="731751" y="1781988"/>
            <a:ext cx="5658897" cy="5015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39A7A1-7A9F-2021-F93D-7EECDB79D3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4154" r="7236" b="4461"/>
          <a:stretch/>
        </p:blipFill>
        <p:spPr bwMode="auto">
          <a:xfrm>
            <a:off x="6704604" y="1752600"/>
            <a:ext cx="4824046" cy="504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887F76-C4B3-9A3F-15F7-8D692DCBF372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點子圖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58C4F5-FCC6-03EF-2B68-CEF0D1D6707F}"/>
              </a:ext>
            </a:extLst>
          </p:cNvPr>
          <p:cNvSpPr txBox="1"/>
          <p:nvPr/>
        </p:nvSpPr>
        <p:spPr>
          <a:xfrm>
            <a:off x="7227077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面量圖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5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1C7AA9-FA10-C4AC-3DB3-391D76D13FA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BADE7F-837B-986B-52CF-FDFDF6705D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b="1165"/>
          <a:stretch/>
        </p:blipFill>
        <p:spPr bwMode="auto">
          <a:xfrm>
            <a:off x="7530886" y="193040"/>
            <a:ext cx="4063238" cy="65930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02B375-1246-F8AE-82B0-9232820876D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319454" y="1737360"/>
            <a:ext cx="5776546" cy="50479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2BC1127-3A32-8579-B9B0-E47E2854FDBD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線量</a:t>
            </a:r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2BEDFD-AFD7-C67F-A12B-477B3D256E24}"/>
              </a:ext>
            </a:extLst>
          </p:cNvPr>
          <p:cNvSpPr txBox="1"/>
          <p:nvPr/>
        </p:nvSpPr>
        <p:spPr>
          <a:xfrm>
            <a:off x="6594031" y="6321873"/>
            <a:ext cx="1742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分級符號</a:t>
            </a:r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590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771095-EF82-4B08-A26A-C320141E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394135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D035A7-C01D-4DA1-9461-8A902B72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449351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46C68-CED2-4993-A123-06C9D9D5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537633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E89CC6-DC42-4766-93C3-C64541EFF40E}"/>
              </a:ext>
            </a:extLst>
          </p:cNvPr>
          <p:cNvSpPr txBox="1"/>
          <p:nvPr/>
        </p:nvSpPr>
        <p:spPr>
          <a:xfrm>
            <a:off x="6888148" y="1024735"/>
            <a:ext cx="2168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BC4C1D-5DAC-472E-87E2-47479938EF59}"/>
              </a:ext>
            </a:extLst>
          </p:cNvPr>
          <p:cNvSpPr txBox="1"/>
          <p:nvPr/>
        </p:nvSpPr>
        <p:spPr>
          <a:xfrm>
            <a:off x="6883590" y="3198167"/>
            <a:ext cx="434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459427-889A-48E4-B942-C592BB12967E}"/>
              </a:ext>
            </a:extLst>
          </p:cNvPr>
          <p:cNvSpPr txBox="1"/>
          <p:nvPr/>
        </p:nvSpPr>
        <p:spPr>
          <a:xfrm>
            <a:off x="6883590" y="5281033"/>
            <a:ext cx="50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C1C2EF-05E5-485C-831D-FF5A4C72CE59}"/>
              </a:ext>
            </a:extLst>
          </p:cNvPr>
          <p:cNvSpPr txBox="1"/>
          <p:nvPr/>
        </p:nvSpPr>
        <p:spPr>
          <a:xfrm>
            <a:off x="357318" y="2431150"/>
            <a:ext cx="4577744" cy="284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多面（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幾何集合（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F01A2809-22BD-D860-196F-97697FE3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8C2147-29E4-1D59-F835-D5E89EEDE5CC}"/>
              </a:ext>
            </a:extLst>
          </p:cNvPr>
          <p:cNvSpPr txBox="1"/>
          <p:nvPr/>
        </p:nvSpPr>
        <p:spPr>
          <a:xfrm>
            <a:off x="0" y="1017020"/>
            <a:ext cx="4577744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Text (WKT)</a:t>
            </a:r>
          </a:p>
        </p:txBody>
      </p:sp>
    </p:spTree>
    <p:extLst>
      <p:ext uri="{BB962C8B-B14F-4D97-AF65-F5344CB8AC3E}">
        <p14:creationId xmlns:p14="http://schemas.microsoft.com/office/powerpoint/2010/main" val="340420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F1AD40-4314-4B8C-B2DA-579A815D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3433" b="4806"/>
          <a:stretch/>
        </p:blipFill>
        <p:spPr bwMode="auto">
          <a:xfrm>
            <a:off x="1490609" y="1169122"/>
            <a:ext cx="2553071" cy="2355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39A1B6-62A1-45EF-A7B4-05A81AB2AC9D}"/>
              </a:ext>
            </a:extLst>
          </p:cNvPr>
          <p:cNvSpPr txBox="1"/>
          <p:nvPr/>
        </p:nvSpPr>
        <p:spPr>
          <a:xfrm>
            <a:off x="4064000" y="2146646"/>
            <a:ext cx="5857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MULTIPOINT ((1 4), (3 1), (4 2), (5 5))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B2A8D9-1517-4A6D-B421-2E489E486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3805" r="3479" b="4877"/>
          <a:stretch/>
        </p:blipFill>
        <p:spPr bwMode="auto">
          <a:xfrm>
            <a:off x="1490610" y="4064297"/>
            <a:ext cx="2553070" cy="2488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46BA8F-49E0-4C39-8470-C684A8B925F6}"/>
              </a:ext>
            </a:extLst>
          </p:cNvPr>
          <p:cNvSpPr txBox="1"/>
          <p:nvPr/>
        </p:nvSpPr>
        <p:spPr>
          <a:xfrm>
            <a:off x="4064000" y="5108446"/>
            <a:ext cx="793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GEOMETRYCOLLECTION (POINT (5 5), LINESTRING (1 4, 3 5), POLYGON ((2 2, 4 1, 5 3, 2 2)))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1E90904B-BBA8-960D-4660-6F670CCF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0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F4A0F2C-578A-4BC2-B818-1149B105F577}"/>
              </a:ext>
            </a:extLst>
          </p:cNvPr>
          <p:cNvSpPr txBox="1"/>
          <p:nvPr/>
        </p:nvSpPr>
        <p:spPr>
          <a:xfrm>
            <a:off x="0" y="305294"/>
            <a:ext cx="228780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45E0924-2C96-4887-A406-3BBA6E15A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38342"/>
              </p:ext>
            </p:extLst>
          </p:nvPr>
        </p:nvGraphicFramePr>
        <p:xfrm>
          <a:off x="492760" y="2843260"/>
          <a:ext cx="11206480" cy="291417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27075">
                  <a:extLst>
                    <a:ext uri="{9D8B030D-6E8A-4147-A177-3AD203B41FA5}">
                      <a16:colId xmlns:a16="http://schemas.microsoft.com/office/drawing/2014/main" val="3735039897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740342572"/>
                    </a:ext>
                  </a:extLst>
                </a:gridCol>
                <a:gridCol w="4061011">
                  <a:extLst>
                    <a:ext uri="{9D8B030D-6E8A-4147-A177-3AD203B41FA5}">
                      <a16:colId xmlns:a16="http://schemas.microsoft.com/office/drawing/2014/main" val="3468017374"/>
                    </a:ext>
                  </a:extLst>
                </a:gridCol>
                <a:gridCol w="3514464">
                  <a:extLst>
                    <a:ext uri="{9D8B030D-6E8A-4147-A177-3AD203B41FA5}">
                      <a16:colId xmlns:a16="http://schemas.microsoft.com/office/drawing/2014/main" val="3018060693"/>
                    </a:ext>
                  </a:extLst>
                </a:gridCol>
              </a:tblGrid>
              <a:tr h="519148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檔案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格式類型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類比</a:t>
                      </a:r>
                      <a:endParaRPr lang="en-US" alt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（圖書館資料庫）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2851696"/>
                  </a:ext>
                </a:extLst>
              </a:tr>
              <a:tr h="51880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記錄點線面的實際座標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圖書放在書架上的位置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9503561"/>
                  </a:ext>
                </a:extLst>
              </a:tr>
              <a:tr h="609301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shx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圖形索引格式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建構幾何元素索引，提升搜索效率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圖書前後相連的書籍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315141"/>
                  </a:ext>
                </a:extLst>
              </a:tr>
              <a:tr h="663388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dbf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屬性資料格式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記錄幾何元素的屬性資料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書的屬性資料（圖書類別、出版商、年份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79201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prj</a:t>
                      </a:r>
                      <a:endParaRPr lang="zh-TW" sz="2000" b="1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儲存地理座標系統的投影資訊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-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11908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1A0E46A-8146-4182-AF10-0AD3614FBA78}"/>
              </a:ext>
            </a:extLst>
          </p:cNvPr>
          <p:cNvSpPr txBox="1"/>
          <p:nvPr/>
        </p:nvSpPr>
        <p:spPr>
          <a:xfrm>
            <a:off x="448758" y="1585188"/>
            <a:ext cx="809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美國環境系統研究所公司（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ESRI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開發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市佔率最高的格式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EBAD8788-5125-B4DC-B8A1-C4F1F44C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6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8ADD6-8239-404E-9E79-81AF32B8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87" y="2640425"/>
            <a:ext cx="6438226" cy="3495971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將「經度」定義為「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」、「緯度」定義為「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」，並以赤道及本初子午線之交點為原點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8E08FD-728D-41CC-8FCE-B6686B939B88}"/>
              </a:ext>
            </a:extLst>
          </p:cNvPr>
          <p:cNvSpPr txBox="1"/>
          <p:nvPr/>
        </p:nvSpPr>
        <p:spPr>
          <a:xfrm>
            <a:off x="3638568" y="6268718"/>
            <a:ext cx="529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所以地理座標系統只會有一種嗎？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7C32921-D09C-B695-7738-D155668D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7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地球是凹凸不平的橢球體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那要參考哪一個平面呢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大地基準面：重力相等的球面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如何解決凹凸不平的問題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須以數學方程式建構「參考橢球面」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可計算角度了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20327A-8E61-4807-80BC-A8BBC697B0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 bwMode="auto">
          <a:xfrm>
            <a:off x="1209187" y="2992288"/>
            <a:ext cx="9397853" cy="2764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C8C55E-867D-419F-9C66-33F676E5F943}"/>
              </a:ext>
            </a:extLst>
          </p:cNvPr>
          <p:cNvSpPr txBox="1"/>
          <p:nvPr/>
        </p:nvSpPr>
        <p:spPr>
          <a:xfrm>
            <a:off x="2038378" y="5756495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因此只要參考橢球面不同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經緯度不同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參考系統不同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15FBE5-4A3D-4E85-8F37-4AB556458FA0}"/>
              </a:ext>
            </a:extLst>
          </p:cNvPr>
          <p:cNvSpPr txBox="1"/>
          <p:nvPr/>
        </p:nvSpPr>
        <p:spPr>
          <a:xfrm>
            <a:off x="2038378" y="6218160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缺點：無法計算距離、面積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FCEC3ECF-4B52-41B0-ABE0-ECABD36B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8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將橢球體投影至平面地圖上，再依據投影的結果給定原點與座標軸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638A57-B797-410F-BD76-F9F9A805D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8"/>
          <a:stretch/>
        </p:blipFill>
        <p:spPr>
          <a:xfrm>
            <a:off x="2734328" y="2253624"/>
            <a:ext cx="6409672" cy="4526679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FFFACEB-5F39-7DE2-A8A9-FEFEE0C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40EFC-89B0-AF8B-3C0E-16D99E8A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180E2B-4ADE-EE7C-7BAC-094255337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93" y="2243229"/>
            <a:ext cx="2838813" cy="2814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8146AF-F153-8992-0B5D-5D39BC55B97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86" y="1087549"/>
            <a:ext cx="2673837" cy="11187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476D16E-596D-9768-5736-71D4629DAF71}"/>
              </a:ext>
            </a:extLst>
          </p:cNvPr>
          <p:cNvSpPr txBox="1"/>
          <p:nvPr/>
        </p:nvSpPr>
        <p:spPr>
          <a:xfrm>
            <a:off x="1509240" y="5411842"/>
            <a:ext cx="9173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hlinkClick r:id="rId5"/>
              </a:rPr>
              <a:t>https://app.sli.do/event/uYzinoFnTDw2mRfxugLVj2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4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橫麥卡托投影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二度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b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</a:b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( TWD97/TM2 121 </a:t>
            </a:r>
            <a:r>
              <a:rPr lang="en-US" altLang="zh-TW" sz="2400" kern="100" dirty="0">
                <a:latin typeface="Georgia" panose="02040502050405020303" pitchFamily="18" charset="0"/>
                <a:ea typeface="Adobe 黑体 Std R" panose="020B0400000000000000" pitchFamily="34" charset="-128"/>
              </a:rPr>
              <a:t>)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E215E1-795A-489C-BDB2-B07BE00F6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2" y="3686103"/>
            <a:ext cx="3836829" cy="1635764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9DA7F0-9A39-4072-9AB7-17D233D7F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67" y="2142082"/>
            <a:ext cx="7290013" cy="4305005"/>
          </a:xfrm>
          <a:prstGeom prst="rect">
            <a:avLst/>
          </a:prstGeom>
          <a:noFill/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AD581C0A-682B-B7D1-8CBD-7EDE14C99972}"/>
              </a:ext>
            </a:extLst>
          </p:cNvPr>
          <p:cNvSpPr/>
          <p:nvPr/>
        </p:nvSpPr>
        <p:spPr>
          <a:xfrm rot="16200000">
            <a:off x="5729100" y="5284601"/>
            <a:ext cx="363633" cy="140648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543AA3-CDBF-44BB-225F-1A34DB8585E2}"/>
              </a:ext>
            </a:extLst>
          </p:cNvPr>
          <p:cNvSpPr txBox="1"/>
          <p:nvPr/>
        </p:nvSpPr>
        <p:spPr>
          <a:xfrm>
            <a:off x="5308338" y="6191773"/>
            <a:ext cx="1205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二度</a:t>
            </a:r>
            <a:endParaRPr lang="zh-TW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0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028CA33-BBFE-2E94-C26A-425292F2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" y="833120"/>
            <a:ext cx="5939154" cy="586232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D44EA-5C21-23CE-C236-A3D361301EE5}"/>
              </a:ext>
            </a:extLst>
          </p:cNvPr>
          <p:cNvSpPr txBox="1"/>
          <p:nvPr/>
        </p:nvSpPr>
        <p:spPr>
          <a:xfrm>
            <a:off x="8214581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</a:t>
            </a:r>
            <a:r>
              <a:rPr lang="zh-TW" altLang="en-US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帶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81D8801-9246-AD35-A597-86BF542CF440}"/>
              </a:ext>
            </a:extLst>
          </p:cNvPr>
          <p:cNvSpPr txBox="1"/>
          <p:nvPr/>
        </p:nvSpPr>
        <p:spPr>
          <a:xfrm>
            <a:off x="6557422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投影座標系統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6755A5-C9B9-57A6-285D-814DF0A6CBBB}"/>
              </a:ext>
            </a:extLst>
          </p:cNvPr>
          <p:cNvSpPr txBox="1"/>
          <p:nvPr/>
        </p:nvSpPr>
        <p:spPr>
          <a:xfrm>
            <a:off x="2264074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kern="1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經緯度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8A68608-C8B4-6373-A314-B92534EF4BA4}"/>
              </a:ext>
            </a:extLst>
          </p:cNvPr>
          <p:cNvSpPr txBox="1"/>
          <p:nvPr/>
        </p:nvSpPr>
        <p:spPr>
          <a:xfrm>
            <a:off x="588985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latin typeface="Georgia" panose="02040502050405020303" pitchFamily="18" charset="0"/>
                <a:ea typeface="Adobe 黑体 Std R" panose="020B0400000000000000" pitchFamily="34" charset="-128"/>
              </a:rPr>
              <a:t>地理</a:t>
            </a:r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90421ED-4B3A-A0E7-B8E6-C00297E58CE5}"/>
              </a:ext>
            </a:extLst>
          </p:cNvPr>
          <p:cNvSpPr/>
          <p:nvPr/>
        </p:nvSpPr>
        <p:spPr>
          <a:xfrm>
            <a:off x="35744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3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D44EA-5C21-23CE-C236-A3D361301EE5}"/>
              </a:ext>
            </a:extLst>
          </p:cNvPr>
          <p:cNvSpPr txBox="1"/>
          <p:nvPr/>
        </p:nvSpPr>
        <p:spPr>
          <a:xfrm>
            <a:off x="8214581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</a:t>
            </a:r>
            <a:r>
              <a:rPr lang="zh-TW" altLang="en-US" sz="1600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帶</a:t>
            </a:r>
            <a:endParaRPr lang="en-US" altLang="zh-TW" sz="1200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81D8801-9246-AD35-A597-86BF542CF440}"/>
              </a:ext>
            </a:extLst>
          </p:cNvPr>
          <p:cNvSpPr txBox="1"/>
          <p:nvPr/>
        </p:nvSpPr>
        <p:spPr>
          <a:xfrm>
            <a:off x="6557422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投影座標系統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1F347-BBF7-9D14-D09E-7C3343A76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" t="3065" r="6229" b="2216"/>
          <a:stretch/>
        </p:blipFill>
        <p:spPr>
          <a:xfrm>
            <a:off x="29347" y="1838809"/>
            <a:ext cx="2776790" cy="4356251"/>
          </a:xfrm>
          <a:prstGeom prst="rect">
            <a:avLst/>
          </a:prstGeom>
        </p:spPr>
      </p:pic>
      <p:sp>
        <p:nvSpPr>
          <p:cNvPr id="6" name="箭號: 弧形下彎 5">
            <a:extLst>
              <a:ext uri="{FF2B5EF4-FFF2-40B4-BE49-F238E27FC236}">
                <a16:creationId xmlns:a16="http://schemas.microsoft.com/office/drawing/2014/main" id="{BF82CC7C-9AD7-1652-5985-58CAF1412E4C}"/>
              </a:ext>
            </a:extLst>
          </p:cNvPr>
          <p:cNvSpPr/>
          <p:nvPr/>
        </p:nvSpPr>
        <p:spPr>
          <a:xfrm rot="2130911" flipH="1">
            <a:off x="5905912" y="4730484"/>
            <a:ext cx="2705233" cy="53834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1AB4292-FCE6-0C01-F1AA-B2E42BF0B70A}"/>
              </a:ext>
            </a:extLst>
          </p:cNvPr>
          <p:cNvSpPr/>
          <p:nvPr/>
        </p:nvSpPr>
        <p:spPr>
          <a:xfrm>
            <a:off x="7973862" y="5896142"/>
            <a:ext cx="298918" cy="298918"/>
          </a:xfrm>
          <a:prstGeom prst="ellipse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85B96C-1D54-C630-7D76-781207130E21}"/>
              </a:ext>
            </a:extLst>
          </p:cNvPr>
          <p:cNvSpPr txBox="1"/>
          <p:nvPr/>
        </p:nvSpPr>
        <p:spPr>
          <a:xfrm>
            <a:off x="2794915" y="28632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</a:rPr>
              <a:t>(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249700</a:t>
            </a:r>
            <a:r>
              <a:rPr lang="en-US" altLang="zh-TW" sz="2000" b="1" dirty="0">
                <a:latin typeface="Georgia" panose="02040502050405020303" pitchFamily="18" charset="0"/>
              </a:rPr>
              <a:t>,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2741900</a:t>
            </a:r>
            <a:r>
              <a:rPr lang="en-US" altLang="zh-TW" sz="2000" b="1" dirty="0">
                <a:latin typeface="Georgia" panose="02040502050405020303" pitchFamily="18" charset="0"/>
              </a:rPr>
              <a:t>)</a:t>
            </a:r>
            <a:endParaRPr lang="zh-TW" altLang="en-US" sz="1600" b="1" dirty="0">
              <a:latin typeface="Georgia" panose="02040502050405020303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0CA9D6D-9C1B-1DCF-7118-2236A7DFA643}"/>
              </a:ext>
            </a:extLst>
          </p:cNvPr>
          <p:cNvCxnSpPr>
            <a:cxnSpLocks/>
          </p:cNvCxnSpPr>
          <p:nvPr/>
        </p:nvCxnSpPr>
        <p:spPr>
          <a:xfrm flipV="1">
            <a:off x="2978482" y="3263310"/>
            <a:ext cx="979131" cy="82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6F368B-A915-32AD-CFD2-09DD3CF29367}"/>
              </a:ext>
            </a:extLst>
          </p:cNvPr>
          <p:cNvCxnSpPr>
            <a:cxnSpLocks/>
          </p:cNvCxnSpPr>
          <p:nvPr/>
        </p:nvCxnSpPr>
        <p:spPr>
          <a:xfrm>
            <a:off x="4175281" y="3264132"/>
            <a:ext cx="109951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BB16F54-F281-AFAF-DDC5-D32EA9958673}"/>
              </a:ext>
            </a:extLst>
          </p:cNvPr>
          <p:cNvCxnSpPr>
            <a:cxnSpLocks/>
          </p:cNvCxnSpPr>
          <p:nvPr/>
        </p:nvCxnSpPr>
        <p:spPr>
          <a:xfrm flipH="1">
            <a:off x="3129342" y="3263310"/>
            <a:ext cx="410630" cy="6963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10058EA-6484-77DD-07A9-43CFAB3F5E7F}"/>
              </a:ext>
            </a:extLst>
          </p:cNvPr>
          <p:cNvCxnSpPr>
            <a:cxnSpLocks/>
          </p:cNvCxnSpPr>
          <p:nvPr/>
        </p:nvCxnSpPr>
        <p:spPr>
          <a:xfrm>
            <a:off x="4667645" y="3269997"/>
            <a:ext cx="523229" cy="6490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ECECE2-E9B6-C76E-A7B6-D581FC276464}"/>
              </a:ext>
            </a:extLst>
          </p:cNvPr>
          <p:cNvSpPr txBox="1"/>
          <p:nvPr/>
        </p:nvSpPr>
        <p:spPr>
          <a:xfrm>
            <a:off x="2216922" y="4042580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距離假想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Y 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軸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249700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 公尺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D19535-83A3-E8F1-472C-D3E2DCE2F72B}"/>
              </a:ext>
            </a:extLst>
          </p:cNvPr>
          <p:cNvSpPr txBox="1"/>
          <p:nvPr/>
        </p:nvSpPr>
        <p:spPr>
          <a:xfrm>
            <a:off x="4199326" y="4042580"/>
            <a:ext cx="1896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距離赤道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2741900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 公尺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56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European Petroleum Survey Group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定義唯一代碼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），便於辨識與轉換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全球通用地理座標系統（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WGS 1984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EPSG:4326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臺灣常用投影座標系統（</a:t>
            </a: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EPSG:3826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B819DD-0D52-424A-BE4D-AB178BC760C7}"/>
              </a:ext>
            </a:extLst>
          </p:cNvPr>
          <p:cNvGraphicFramePr>
            <a:graphicFrameLocks noGrp="1"/>
          </p:cNvGraphicFramePr>
          <p:nvPr/>
        </p:nvGraphicFramePr>
        <p:xfrm>
          <a:off x="682438" y="3863401"/>
          <a:ext cx="10513882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242679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1793086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937535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3351136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  <a:gridCol w="2189446">
                  <a:extLst>
                    <a:ext uri="{9D8B030D-6E8A-4147-A177-3AD203B41FA5}">
                      <a16:colId xmlns:a16="http://schemas.microsoft.com/office/drawing/2014/main" val="2207902092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座標類型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特徵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臺灣常用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實例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（臺北車站）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經緯度座標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角度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(WGS 84)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(121.51754, 25.04624)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投影座標系統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利用投影所得的平面座標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公尺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(TWD97/TM2 121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分帶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(302221.38, 2770999.06)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23DEE7F-7921-4CF9-76AA-7058D9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50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B9536A-F921-FCDE-1A03-61BA1B66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9DB16A-19A6-0A91-B774-16B3E6FF0F6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6899B8-FE2C-2B2F-62D6-4F3440621CB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66AD89-BC36-FC3A-C050-52B118EA50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地理資料的「屬性資料」儲存在哪個檔案內？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D2608B-5154-9716-D143-7AD7585C10C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4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1E1841-3DC8-FF05-9E1E-0BE146B1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C1D1D4-29E8-E79C-065C-D748BD46697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0236F3-0E71-1326-32AF-4A91F80B552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21F3E0-E7E4-36AE-B5E8-F90DF0947D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以下哪個</a:t>
            </a:r>
            <a:r>
              <a:rPr lang="en-US" altLang="zh-TW" sz="3600" b="1" dirty="0">
                <a:solidFill>
                  <a:srgbClr val="5B5B5B"/>
                </a:solidFill>
              </a:rPr>
              <a:t>WKT</a:t>
            </a:r>
            <a:r>
              <a:rPr lang="zh-TW" altLang="en-US" sz="3600" b="1" dirty="0">
                <a:solidFill>
                  <a:srgbClr val="5B5B5B"/>
                </a:solidFill>
              </a:rPr>
              <a:t>格式正確？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A187BC-ACFA-BCCE-31E4-011574393E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3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A25F11-DFF6-EE32-998A-8F1D1A0B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D5CEDC-B6B2-CC15-2D31-794F42C6CFF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754C98-795F-7D9D-178E-D6DF202FC23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0DB63-5E94-FDC7-21B8-781B83EE53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關於「座標 </a:t>
            </a:r>
            <a:r>
              <a:rPr lang="en-US" altLang="zh-TW" sz="3600" b="1">
                <a:solidFill>
                  <a:srgbClr val="5B5B5B"/>
                </a:solidFill>
              </a:rPr>
              <a:t>(249700, 2741900)</a:t>
            </a:r>
            <a:r>
              <a:rPr lang="zh-TW" altLang="en-US" sz="3600" b="1">
                <a:solidFill>
                  <a:srgbClr val="5B5B5B"/>
                </a:solidFill>
              </a:rPr>
              <a:t>」的敘述哪些正確？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3AA40F-9DF7-2224-2527-96A7A46C62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0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9AC6AD-F8D8-9352-25C0-AD9A57B2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E1AFD9-C31D-6CCC-43D4-EB719C1CA034}"/>
              </a:ext>
            </a:extLst>
          </p:cNvPr>
          <p:cNvSpPr/>
          <p:nvPr/>
        </p:nvSpPr>
        <p:spPr>
          <a:xfrm>
            <a:off x="227831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A47225-97A4-4D7E-0BCD-F516E229EC6D}"/>
              </a:ext>
            </a:extLst>
          </p:cNvPr>
          <p:cNvSpPr/>
          <p:nvPr/>
        </p:nvSpPr>
        <p:spPr>
          <a:xfrm>
            <a:off x="6280160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AC90A6-0828-241C-9C13-7A3E50CF9AA3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313AA7-7387-AC82-1DE7-0DFA245F5AD0}"/>
              </a:ext>
            </a:extLst>
          </p:cNvPr>
          <p:cNvSpPr txBox="1"/>
          <p:nvPr/>
        </p:nvSpPr>
        <p:spPr>
          <a:xfrm>
            <a:off x="1911053" y="53348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</a:t>
            </a:r>
          </a:p>
        </p:txBody>
      </p:sp>
      <p:pic>
        <p:nvPicPr>
          <p:cNvPr id="9" name="圖片 8">
            <a:hlinkClick r:id="rId2"/>
            <a:extLst>
              <a:ext uri="{FF2B5EF4-FFF2-40B4-BE49-F238E27FC236}">
                <a16:creationId xmlns:a16="http://schemas.microsoft.com/office/drawing/2014/main" id="{2998BFC6-F27B-1BFE-47BB-5933262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5" y="1805085"/>
            <a:ext cx="2120442" cy="2120442"/>
          </a:xfrm>
          <a:prstGeom prst="rect">
            <a:avLst/>
          </a:prstGeom>
        </p:spPr>
      </p:pic>
      <p:pic>
        <p:nvPicPr>
          <p:cNvPr id="10" name="圖片 9">
            <a:hlinkClick r:id="rId4"/>
            <a:extLst>
              <a:ext uri="{FF2B5EF4-FFF2-40B4-BE49-F238E27FC236}">
                <a16:creationId xmlns:a16="http://schemas.microsoft.com/office/drawing/2014/main" id="{6F149DFD-EF44-84DF-0D7F-9A87DA85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01" y="2621490"/>
            <a:ext cx="2871050" cy="854586"/>
          </a:xfrm>
          <a:prstGeom prst="rect">
            <a:avLst/>
          </a:prstGeom>
        </p:spPr>
      </p:pic>
      <p:pic>
        <p:nvPicPr>
          <p:cNvPr id="11" name="圖片 10">
            <a:hlinkClick r:id="rId6"/>
            <a:extLst>
              <a:ext uri="{FF2B5EF4-FFF2-40B4-BE49-F238E27FC236}">
                <a16:creationId xmlns:a16="http://schemas.microsoft.com/office/drawing/2014/main" id="{EEF57E95-B061-D5E1-6CD7-7C339BF06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987" y="2156277"/>
            <a:ext cx="1753487" cy="1753487"/>
          </a:xfrm>
          <a:prstGeom prst="rect">
            <a:avLst/>
          </a:prstGeom>
        </p:spPr>
      </p:pic>
      <p:pic>
        <p:nvPicPr>
          <p:cNvPr id="12" name="圖片 11">
            <a:hlinkClick r:id="rId8"/>
            <a:extLst>
              <a:ext uri="{FF2B5EF4-FFF2-40B4-BE49-F238E27FC236}">
                <a16:creationId xmlns:a16="http://schemas.microsoft.com/office/drawing/2014/main" id="{EDB76023-C897-406F-A661-0E91DE9ABC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05" t="33638" r="13574" b="31955"/>
          <a:stretch/>
        </p:blipFill>
        <p:spPr>
          <a:xfrm>
            <a:off x="8569560" y="2703069"/>
            <a:ext cx="3114478" cy="776818"/>
          </a:xfrm>
          <a:prstGeom prst="rect">
            <a:avLst/>
          </a:prstGeom>
        </p:spPr>
      </p:pic>
      <p:pic>
        <p:nvPicPr>
          <p:cNvPr id="13" name="圖片 12">
            <a:hlinkClick r:id="rId10"/>
            <a:extLst>
              <a:ext uri="{FF2B5EF4-FFF2-40B4-BE49-F238E27FC236}">
                <a16:creationId xmlns:a16="http://schemas.microsoft.com/office/drawing/2014/main" id="{A412CDEA-8714-08EC-3BE1-4DE9E0574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91" y="4104281"/>
            <a:ext cx="4286250" cy="1143000"/>
          </a:xfrm>
          <a:prstGeom prst="rect">
            <a:avLst/>
          </a:prstGeom>
        </p:spPr>
      </p:pic>
      <p:pic>
        <p:nvPicPr>
          <p:cNvPr id="14" name="圖片 13">
            <a:hlinkClick r:id="rId12"/>
            <a:extLst>
              <a:ext uri="{FF2B5EF4-FFF2-40B4-BE49-F238E27FC236}">
                <a16:creationId xmlns:a16="http://schemas.microsoft.com/office/drawing/2014/main" id="{325871FF-54ED-7254-BF18-2B7B38DDF3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7" t="-6518" r="-1287" b="40059"/>
          <a:stretch/>
        </p:blipFill>
        <p:spPr>
          <a:xfrm>
            <a:off x="7515451" y="4073478"/>
            <a:ext cx="3552825" cy="8545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BE3D4D-3E65-60B1-03C5-644EC0BBE947}"/>
              </a:ext>
            </a:extLst>
          </p:cNvPr>
          <p:cNvSpPr txBox="1"/>
          <p:nvPr/>
        </p:nvSpPr>
        <p:spPr>
          <a:xfrm>
            <a:off x="7763131" y="53486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運輸規劃地理資訊系統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3F69DA-3976-68EF-53A3-0550738EBB36}"/>
              </a:ext>
            </a:extLst>
          </p:cNvPr>
          <p:cNvSpPr txBox="1"/>
          <p:nvPr/>
        </p:nvSpPr>
        <p:spPr>
          <a:xfrm>
            <a:off x="5081940" y="5317848"/>
            <a:ext cx="202811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823C05-E801-0B86-0F37-51444215A0E5}"/>
              </a:ext>
            </a:extLst>
          </p:cNvPr>
          <p:cNvSpPr txBox="1"/>
          <p:nvPr/>
        </p:nvSpPr>
        <p:spPr>
          <a:xfrm>
            <a:off x="731751" y="11747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常見軟體</a:t>
            </a:r>
          </a:p>
        </p:txBody>
      </p:sp>
    </p:spTree>
    <p:extLst>
      <p:ext uri="{BB962C8B-B14F-4D97-AF65-F5344CB8AC3E}">
        <p14:creationId xmlns:p14="http://schemas.microsoft.com/office/powerpoint/2010/main" val="172113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E4F6B2-2935-B206-0556-C4FD237C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65" y="1698072"/>
            <a:ext cx="9242243" cy="5047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BD2E62-0319-3719-D170-FA759976903B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79D092-7843-4E84-36E1-B8418F20788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ED2158-BDD8-215D-EFDE-B630C726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10" y="5081952"/>
            <a:ext cx="1380393" cy="1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0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BD2E62-0319-3719-D170-FA759976903B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79D092-7843-4E84-36E1-B8418F20788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6D601-A2F1-616B-A5DF-615A329D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84" y="1711623"/>
            <a:ext cx="9513659" cy="50144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671999-9261-28F2-D67B-24882133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6065956"/>
            <a:ext cx="1686167" cy="5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F34A0D-4A6C-7B89-2D59-D6AEA36D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5F026B-A185-0B07-1F82-3C814530BF46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教材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2A92E5-D1EF-9B59-AE43-48AC2BF9808E}"/>
              </a:ext>
            </a:extLst>
          </p:cNvPr>
          <p:cNvSpPr txBox="1"/>
          <p:nvPr/>
        </p:nvSpPr>
        <p:spPr>
          <a:xfrm>
            <a:off x="1079142" y="2428726"/>
            <a:ext cx="944661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4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  <a:p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 Data Visualization with Maps</a:t>
            </a:r>
          </a:p>
          <a:p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endParaRPr lang="en-US" altLang="zh-TW" sz="2400" b="1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2"/>
              </a:rPr>
              <a:t>https://chiajung-yeh.github.io/Spatial-Analysis/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1219CF-99AE-3420-4465-6E6E8917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672FE7C-2DB2-84F9-71E9-C66550E7AC67}"/>
              </a:ext>
            </a:extLst>
          </p:cNvPr>
          <p:cNvSpPr/>
          <p:nvPr/>
        </p:nvSpPr>
        <p:spPr>
          <a:xfrm>
            <a:off x="822306" y="2212071"/>
            <a:ext cx="3146662" cy="1985691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399324-9EED-AEAF-D9E5-3580797C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4" b="74902" l="31641" r="68848">
                        <a14:foregroundMark x1="50098" y1="47949" x2="50098" y2="47949"/>
                      </a14:backgroundRemoval>
                    </a14:imgEffect>
                  </a14:imgLayer>
                </a14:imgProps>
              </a:ext>
            </a:extLst>
          </a:blip>
          <a:srcRect l="31752" t="26123" r="31966" b="26026"/>
          <a:stretch/>
        </p:blipFill>
        <p:spPr>
          <a:xfrm>
            <a:off x="4698373" y="2113267"/>
            <a:ext cx="1353320" cy="17848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D2B442-378D-F31D-F533-F4E01DF10609}"/>
              </a:ext>
            </a:extLst>
          </p:cNvPr>
          <p:cNvSpPr txBox="1"/>
          <p:nvPr/>
        </p:nvSpPr>
        <p:spPr>
          <a:xfrm>
            <a:off x="731751" y="14646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使用者介面很直觀、操作簡單，但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8" name="表格 22">
            <a:extLst>
              <a:ext uri="{FF2B5EF4-FFF2-40B4-BE49-F238E27FC236}">
                <a16:creationId xmlns:a16="http://schemas.microsoft.com/office/drawing/2014/main" id="{F1E38969-84AB-2FA1-C7F5-3FB9B3A46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09455"/>
              </p:ext>
            </p:extLst>
          </p:nvPr>
        </p:nvGraphicFramePr>
        <p:xfrm>
          <a:off x="1800545" y="4528515"/>
          <a:ext cx="9090931" cy="1955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049">
                  <a:extLst>
                    <a:ext uri="{9D8B030D-6E8A-4147-A177-3AD203B41FA5}">
                      <a16:colId xmlns:a16="http://schemas.microsoft.com/office/drawing/2014/main" val="3655935115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771234816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186171512"/>
                    </a:ext>
                  </a:extLst>
                </a:gridCol>
              </a:tblGrid>
              <a:tr h="497400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地理資訊系統類型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程式語言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68196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空間分析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統計分析、數值處理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63914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執行方式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圖形使用者介面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命令</a:t>
                      </a:r>
                      <a:r>
                        <a:rPr lang="en-US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撰寫程式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32628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分析彈性度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低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高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60337"/>
                  </a:ext>
                </a:extLst>
              </a:tr>
            </a:tbl>
          </a:graphicData>
        </a:graphic>
      </p:graphicFrame>
      <p:sp>
        <p:nvSpPr>
          <p:cNvPr id="9" name="箭號: 燕尾形向右 8">
            <a:extLst>
              <a:ext uri="{FF2B5EF4-FFF2-40B4-BE49-F238E27FC236}">
                <a16:creationId xmlns:a16="http://schemas.microsoft.com/office/drawing/2014/main" id="{21CD80AD-21A3-B5B7-2041-067AC222F656}"/>
              </a:ext>
            </a:extLst>
          </p:cNvPr>
          <p:cNvSpPr/>
          <p:nvPr/>
        </p:nvSpPr>
        <p:spPr>
          <a:xfrm>
            <a:off x="6346011" y="2785206"/>
            <a:ext cx="1615440" cy="677255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14B1D6-5482-C6E1-A1E6-4319ED95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56" y="2241852"/>
            <a:ext cx="948634" cy="9486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B7C28D-7417-EC50-EC82-93C5CE1E1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57" y="2661220"/>
            <a:ext cx="1734806" cy="4626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26BAB18-D911-18EE-DC75-48EE3F69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61" y="3238145"/>
            <a:ext cx="720424" cy="7204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EA62AD1-0199-7AD4-E797-EEF8B113E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521" y="3375795"/>
            <a:ext cx="1680630" cy="40358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BAA610-8774-32A8-B71A-969EEDC7A58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 rot="19189531">
            <a:off x="3957803" y="3007228"/>
            <a:ext cx="1422335" cy="5922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D7DC06-8667-FB32-FB23-82715153D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736" y="2562648"/>
            <a:ext cx="1448223" cy="1122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B532231-CB54-5BB5-F21C-99715A5871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079" y="2484171"/>
            <a:ext cx="1381760" cy="13817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296763-6176-0770-94BB-155614A0C3EA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</p:spTree>
    <p:extLst>
      <p:ext uri="{BB962C8B-B14F-4D97-AF65-F5344CB8AC3E}">
        <p14:creationId xmlns:p14="http://schemas.microsoft.com/office/powerpoint/2010/main" val="180698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7C594B-FBC6-091D-2855-19FF385E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84252A-376E-DB4E-95A7-8B3F314A9EE1}"/>
              </a:ext>
            </a:extLst>
          </p:cNvPr>
          <p:cNvSpPr txBox="1"/>
          <p:nvPr/>
        </p:nvSpPr>
        <p:spPr>
          <a:xfrm>
            <a:off x="1039482" y="2455076"/>
            <a:ext cx="9484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重要概念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程式只是「分析工具」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先求可以操作，再求效率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不會怎麼辦？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模仿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&amp;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抄襲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複製貼上課堂上的程式碼，再修改參數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語法查詢：「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?CODE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英文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關鍵字查詢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96229D-0535-080E-3FC5-A90292C088E8}"/>
              </a:ext>
            </a:extLst>
          </p:cNvPr>
          <p:cNvSpPr txBox="1"/>
          <p:nvPr/>
        </p:nvSpPr>
        <p:spPr>
          <a:xfrm>
            <a:off x="731751" y="1464676"/>
            <a:ext cx="738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本課程將利用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語言作為地理資料分析的工具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1A71FF-389D-F13A-780F-FB8C4A6D7BC4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語言概要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B61FF7-1D8A-4C08-92AC-C95E3FE5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944" y="1094333"/>
            <a:ext cx="1448223" cy="11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3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1F9EB7-B47F-EA13-DA94-BF9BD16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A542D8-F09B-CE5D-C193-A36849D0D5D7}"/>
              </a:ext>
            </a:extLst>
          </p:cNvPr>
          <p:cNvSpPr txBox="1"/>
          <p:nvPr/>
        </p:nvSpPr>
        <p:spPr>
          <a:xfrm>
            <a:off x="0" y="305294"/>
            <a:ext cx="332655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語言分析流程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20D28-77D4-0914-2F37-31A6585160FD}"/>
              </a:ext>
            </a:extLst>
          </p:cNvPr>
          <p:cNvSpPr txBox="1"/>
          <p:nvPr/>
        </p:nvSpPr>
        <p:spPr>
          <a:xfrm>
            <a:off x="830753" y="12614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資料蒐集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13D85B-B1D2-F422-8261-4C853305243E}"/>
              </a:ext>
            </a:extLst>
          </p:cNvPr>
          <p:cNvSpPr txBox="1"/>
          <p:nvPr/>
        </p:nvSpPr>
        <p:spPr>
          <a:xfrm>
            <a:off x="4431722" y="1332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資料處理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183B4E-BF6F-1252-4852-EE4C2BB400CD}"/>
              </a:ext>
            </a:extLst>
          </p:cNvPr>
          <p:cNvSpPr txBox="1"/>
          <p:nvPr/>
        </p:nvSpPr>
        <p:spPr>
          <a:xfrm>
            <a:off x="7583170" y="43196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產出圖表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43CFC30-307A-B6E2-3537-242907305728}"/>
              </a:ext>
            </a:extLst>
          </p:cNvPr>
          <p:cNvSpPr/>
          <p:nvPr/>
        </p:nvSpPr>
        <p:spPr>
          <a:xfrm>
            <a:off x="163511" y="3800825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568A694-22C2-F4D8-3575-94235ABA8EBA}"/>
              </a:ext>
            </a:extLst>
          </p:cNvPr>
          <p:cNvSpPr/>
          <p:nvPr/>
        </p:nvSpPr>
        <p:spPr>
          <a:xfrm>
            <a:off x="163511" y="485498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671B1A6-8F8F-6933-1945-E1F746E79310}"/>
              </a:ext>
            </a:extLst>
          </p:cNvPr>
          <p:cNvSpPr/>
          <p:nvPr/>
        </p:nvSpPr>
        <p:spPr>
          <a:xfrm>
            <a:off x="163511" y="274667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外部資料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7A9728-C870-069A-C138-DE13EDD2CCE3}"/>
              </a:ext>
            </a:extLst>
          </p:cNvPr>
          <p:cNvSpPr/>
          <p:nvPr/>
        </p:nvSpPr>
        <p:spPr>
          <a:xfrm>
            <a:off x="1863164" y="3702892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7CB1B0-36AB-2F11-2C9A-B2ADB405C11E}"/>
              </a:ext>
            </a:extLst>
          </p:cNvPr>
          <p:cNvSpPr/>
          <p:nvPr/>
        </p:nvSpPr>
        <p:spPr>
          <a:xfrm>
            <a:off x="1863164" y="4190911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2D5ACC-385F-BE60-A61B-B08905A9B538}"/>
              </a:ext>
            </a:extLst>
          </p:cNvPr>
          <p:cNvSpPr/>
          <p:nvPr/>
        </p:nvSpPr>
        <p:spPr>
          <a:xfrm>
            <a:off x="1863164" y="2606936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C23ADC-8FA2-40F4-338C-81DF95223614}"/>
              </a:ext>
            </a:extLst>
          </p:cNvPr>
          <p:cNvSpPr/>
          <p:nvPr/>
        </p:nvSpPr>
        <p:spPr>
          <a:xfrm>
            <a:off x="1863164" y="309134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366AE2-DF3C-2847-4FC8-56FB04EC0E87}"/>
              </a:ext>
            </a:extLst>
          </p:cNvPr>
          <p:cNvSpPr/>
          <p:nvPr/>
        </p:nvSpPr>
        <p:spPr>
          <a:xfrm>
            <a:off x="1863164" y="474599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5C1612-66FC-BFDF-70F5-F76149FC83CE}"/>
              </a:ext>
            </a:extLst>
          </p:cNvPr>
          <p:cNvSpPr/>
          <p:nvPr/>
        </p:nvSpPr>
        <p:spPr>
          <a:xfrm>
            <a:off x="1863164" y="5230408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箭號: 有線條的向右箭號 17">
            <a:extLst>
              <a:ext uri="{FF2B5EF4-FFF2-40B4-BE49-F238E27FC236}">
                <a16:creationId xmlns:a16="http://schemas.microsoft.com/office/drawing/2014/main" id="{896968A1-D49F-42E8-6BD4-E7B6197C1435}"/>
              </a:ext>
            </a:extLst>
          </p:cNvPr>
          <p:cNvSpPr/>
          <p:nvPr/>
        </p:nvSpPr>
        <p:spPr>
          <a:xfrm>
            <a:off x="2927508" y="3739123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8F733F5-84B9-4E60-36AF-18154CE4AC18}"/>
              </a:ext>
            </a:extLst>
          </p:cNvPr>
          <p:cNvSpPr/>
          <p:nvPr/>
        </p:nvSpPr>
        <p:spPr>
          <a:xfrm>
            <a:off x="3952743" y="2125754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dplyr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0" name="圖片 19">
            <a:hlinkClick r:id="rId2"/>
            <a:extLst>
              <a:ext uri="{FF2B5EF4-FFF2-40B4-BE49-F238E27FC236}">
                <a16:creationId xmlns:a16="http://schemas.microsoft.com/office/drawing/2014/main" id="{B5501890-6437-9958-AD82-FBAFCFF4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367" y="1700039"/>
            <a:ext cx="838299" cy="968144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C63BA9-CA9E-1437-3880-7DACAD5DEBCF}"/>
              </a:ext>
            </a:extLst>
          </p:cNvPr>
          <p:cNvSpPr/>
          <p:nvPr/>
        </p:nvSpPr>
        <p:spPr>
          <a:xfrm>
            <a:off x="4134491" y="3237459"/>
            <a:ext cx="965333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filter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63CABDA-BE78-9665-86EB-D4527B33611E}"/>
              </a:ext>
            </a:extLst>
          </p:cNvPr>
          <p:cNvSpPr/>
          <p:nvPr/>
        </p:nvSpPr>
        <p:spPr>
          <a:xfrm>
            <a:off x="4134491" y="2692936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select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22FAFF7-3E2C-C0E1-3EF0-63427EC822BB}"/>
              </a:ext>
            </a:extLst>
          </p:cNvPr>
          <p:cNvSpPr/>
          <p:nvPr/>
        </p:nvSpPr>
        <p:spPr>
          <a:xfrm>
            <a:off x="4134491" y="3778555"/>
            <a:ext cx="985320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mutate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94740C3-F2C4-1258-2A78-375354AC54CE}"/>
              </a:ext>
            </a:extLst>
          </p:cNvPr>
          <p:cNvSpPr/>
          <p:nvPr/>
        </p:nvSpPr>
        <p:spPr>
          <a:xfrm>
            <a:off x="4134491" y="4319651"/>
            <a:ext cx="102733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E9E7CDC-178C-94AC-9175-E96B6CE7A3CA}"/>
              </a:ext>
            </a:extLst>
          </p:cNvPr>
          <p:cNvSpPr/>
          <p:nvPr/>
        </p:nvSpPr>
        <p:spPr>
          <a:xfrm>
            <a:off x="5184109" y="2689316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group by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F7FCBA-4BC7-FF19-1DFB-9F143BD6861C}"/>
              </a:ext>
            </a:extLst>
          </p:cNvPr>
          <p:cNvSpPr/>
          <p:nvPr/>
        </p:nvSpPr>
        <p:spPr>
          <a:xfrm>
            <a:off x="5184110" y="3232704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summarize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48A265F4-96D6-38DB-04D5-13AEF650B552}"/>
              </a:ext>
            </a:extLst>
          </p:cNvPr>
          <p:cNvSpPr/>
          <p:nvPr/>
        </p:nvSpPr>
        <p:spPr>
          <a:xfrm>
            <a:off x="5184110" y="3778555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left join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6133DE7-744C-FA22-E31C-992DEF24F311}"/>
              </a:ext>
            </a:extLst>
          </p:cNvPr>
          <p:cNvSpPr/>
          <p:nvPr/>
        </p:nvSpPr>
        <p:spPr>
          <a:xfrm>
            <a:off x="3952743" y="4915822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</a:t>
            </a:r>
          </a:p>
        </p:txBody>
      </p:sp>
      <p:pic>
        <p:nvPicPr>
          <p:cNvPr id="29" name="圖片 28">
            <a:hlinkClick r:id="rId4"/>
            <a:extLst>
              <a:ext uri="{FF2B5EF4-FFF2-40B4-BE49-F238E27FC236}">
                <a16:creationId xmlns:a16="http://schemas.microsoft.com/office/drawing/2014/main" id="{A27914EC-3A81-89FD-3D98-C648981155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122" y="4617552"/>
            <a:ext cx="767544" cy="767544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875F6DB-39AA-5DB2-44FE-A710D738F970}"/>
              </a:ext>
            </a:extLst>
          </p:cNvPr>
          <p:cNvSpPr/>
          <p:nvPr/>
        </p:nvSpPr>
        <p:spPr>
          <a:xfrm>
            <a:off x="4016047" y="5514535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873170D-A98D-2F1B-BF83-99A6C096EF9F}"/>
              </a:ext>
            </a:extLst>
          </p:cNvPr>
          <p:cNvSpPr txBox="1"/>
          <p:nvPr/>
        </p:nvSpPr>
        <p:spPr>
          <a:xfrm>
            <a:off x="5603958" y="426158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5AF933E-8E82-FBF4-B46A-C12F09061656}"/>
              </a:ext>
            </a:extLst>
          </p:cNvPr>
          <p:cNvSpPr/>
          <p:nvPr/>
        </p:nvSpPr>
        <p:spPr>
          <a:xfrm>
            <a:off x="4005974" y="6012384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5987DCC-32D3-9CCE-5F25-9C3D7E9058B5}"/>
              </a:ext>
            </a:extLst>
          </p:cNvPr>
          <p:cNvSpPr/>
          <p:nvPr/>
        </p:nvSpPr>
        <p:spPr>
          <a:xfrm>
            <a:off x="5039388" y="5503915"/>
            <a:ext cx="156669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intersection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908F6E4-CC51-C8B3-61E8-C202C1FE5C69}"/>
              </a:ext>
            </a:extLst>
          </p:cNvPr>
          <p:cNvSpPr/>
          <p:nvPr/>
        </p:nvSpPr>
        <p:spPr>
          <a:xfrm>
            <a:off x="5025297" y="6012384"/>
            <a:ext cx="158078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aggregation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0FCB47C-16C1-D864-1C0A-9034B0911420}"/>
              </a:ext>
            </a:extLst>
          </p:cNvPr>
          <p:cNvSpPr/>
          <p:nvPr/>
        </p:nvSpPr>
        <p:spPr>
          <a:xfrm>
            <a:off x="7457044" y="490304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ggplot2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8939BA1-3D25-0137-A8FC-9670F974552E}"/>
              </a:ext>
            </a:extLst>
          </p:cNvPr>
          <p:cNvSpPr/>
          <p:nvPr/>
        </p:nvSpPr>
        <p:spPr>
          <a:xfrm>
            <a:off x="7457044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折線圖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9523B1A-9B3E-62A8-F5B1-560EF5B900A5}"/>
              </a:ext>
            </a:extLst>
          </p:cNvPr>
          <p:cNvSpPr/>
          <p:nvPr/>
        </p:nvSpPr>
        <p:spPr>
          <a:xfrm>
            <a:off x="8528371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圓餅圖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E473E3F-198E-F525-39F7-297AC59981AD}"/>
              </a:ext>
            </a:extLst>
          </p:cNvPr>
          <p:cNvSpPr/>
          <p:nvPr/>
        </p:nvSpPr>
        <p:spPr>
          <a:xfrm>
            <a:off x="7457043" y="6026606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直方圖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02A8CF07-6F19-1EE4-D445-69F4630A7DA7}"/>
              </a:ext>
            </a:extLst>
          </p:cNvPr>
          <p:cNvSpPr/>
          <p:nvPr/>
        </p:nvSpPr>
        <p:spPr>
          <a:xfrm>
            <a:off x="8528371" y="6004293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418E6DE-5119-6E73-2F89-A7AB34BCF0FD}"/>
              </a:ext>
            </a:extLst>
          </p:cNvPr>
          <p:cNvSpPr txBox="1"/>
          <p:nvPr/>
        </p:nvSpPr>
        <p:spPr>
          <a:xfrm>
            <a:off x="7016341" y="13321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統計模型與檢定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ADF589A-6FEC-D95A-7E7E-33633399A60F}"/>
              </a:ext>
            </a:extLst>
          </p:cNvPr>
          <p:cNvSpPr/>
          <p:nvPr/>
        </p:nvSpPr>
        <p:spPr>
          <a:xfrm>
            <a:off x="7370908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多元迴歸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E70F069-7DC7-633A-EB83-396824421030}"/>
              </a:ext>
            </a:extLst>
          </p:cNvPr>
          <p:cNvSpPr/>
          <p:nvPr/>
        </p:nvSpPr>
        <p:spPr>
          <a:xfrm>
            <a:off x="7370908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羅吉斯迴歸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3E3F36D-159F-BC72-1AF3-EA27684A92D3}"/>
              </a:ext>
            </a:extLst>
          </p:cNvPr>
          <p:cNvSpPr txBox="1"/>
          <p:nvPr/>
        </p:nvSpPr>
        <p:spPr>
          <a:xfrm>
            <a:off x="8171143" y="354344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093E156-1985-BEC0-D20E-C94028EB8343}"/>
              </a:ext>
            </a:extLst>
          </p:cNvPr>
          <p:cNvSpPr txBox="1"/>
          <p:nvPr/>
        </p:nvSpPr>
        <p:spPr>
          <a:xfrm>
            <a:off x="8214158" y="6187128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2962A56-BC03-58A8-F6DC-848660078908}"/>
              </a:ext>
            </a:extLst>
          </p:cNvPr>
          <p:cNvSpPr txBox="1"/>
          <p:nvPr/>
        </p:nvSpPr>
        <p:spPr>
          <a:xfrm>
            <a:off x="10013026" y="13321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報告與網頁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78D8383-CA88-289F-CF26-2B7BC1AF4AB3}"/>
              </a:ext>
            </a:extLst>
          </p:cNvPr>
          <p:cNvSpPr/>
          <p:nvPr/>
        </p:nvSpPr>
        <p:spPr>
          <a:xfrm>
            <a:off x="10013026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撰寫報告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B2BA194-041A-67DE-2829-AF23729AE884}"/>
              </a:ext>
            </a:extLst>
          </p:cNvPr>
          <p:cNvSpPr/>
          <p:nvPr/>
        </p:nvSpPr>
        <p:spPr>
          <a:xfrm>
            <a:off x="10013026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網頁呈現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B4453E1-91C9-1155-71D2-77CE68E63E56}"/>
              </a:ext>
            </a:extLst>
          </p:cNvPr>
          <p:cNvSpPr/>
          <p:nvPr/>
        </p:nvSpPr>
        <p:spPr>
          <a:xfrm>
            <a:off x="10013026" y="329238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儀表板設計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0" name="箭號: 有線條的向右箭號 49">
            <a:extLst>
              <a:ext uri="{FF2B5EF4-FFF2-40B4-BE49-F238E27FC236}">
                <a16:creationId xmlns:a16="http://schemas.microsoft.com/office/drawing/2014/main" id="{11923322-CD26-E984-1E07-A8C19D9A2923}"/>
              </a:ext>
            </a:extLst>
          </p:cNvPr>
          <p:cNvSpPr/>
          <p:nvPr/>
        </p:nvSpPr>
        <p:spPr>
          <a:xfrm>
            <a:off x="6385493" y="3796294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1" name="箭號: 有線條的向右箭號 50">
            <a:extLst>
              <a:ext uri="{FF2B5EF4-FFF2-40B4-BE49-F238E27FC236}">
                <a16:creationId xmlns:a16="http://schemas.microsoft.com/office/drawing/2014/main" id="{12637DAA-0365-078C-FE65-98FC66B55FC0}"/>
              </a:ext>
            </a:extLst>
          </p:cNvPr>
          <p:cNvSpPr/>
          <p:nvPr/>
        </p:nvSpPr>
        <p:spPr>
          <a:xfrm>
            <a:off x="9204127" y="3808072"/>
            <a:ext cx="1068809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92EC737-4910-D635-39C4-034E5F1392CF}"/>
              </a:ext>
            </a:extLst>
          </p:cNvPr>
          <p:cNvSpPr/>
          <p:nvPr/>
        </p:nvSpPr>
        <p:spPr>
          <a:xfrm>
            <a:off x="7370908" y="3272335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空間統計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5119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5FA2C836-638E-A1E8-B300-9D94CF5B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53"/>
          <a:stretch/>
        </p:blipFill>
        <p:spPr>
          <a:xfrm>
            <a:off x="71577" y="4581491"/>
            <a:ext cx="5320971" cy="18450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907658B-68B7-1081-22B8-27A965FE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37"/>
          <a:stretch/>
        </p:blipFill>
        <p:spPr>
          <a:xfrm>
            <a:off x="86817" y="1986492"/>
            <a:ext cx="5320971" cy="20961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BB2CB27-9A22-EC6A-FAC6-FCC61DB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37"/>
          <a:stretch/>
        </p:blipFill>
        <p:spPr>
          <a:xfrm>
            <a:off x="5510821" y="495893"/>
            <a:ext cx="6349005" cy="2501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51C66A-5396-865F-D665-61ADC018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21" y="5200026"/>
            <a:ext cx="6303514" cy="12033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55F0F-748C-31E7-D4E2-6D545821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6" name="文字方塊 5">
            <a:hlinkClick r:id="rId5"/>
            <a:extLst>
              <a:ext uri="{FF2B5EF4-FFF2-40B4-BE49-F238E27FC236}">
                <a16:creationId xmlns:a16="http://schemas.microsoft.com/office/drawing/2014/main" id="{F7859CC5-4353-9EB0-302D-868FB8BA1341}"/>
              </a:ext>
            </a:extLst>
          </p:cNvPr>
          <p:cNvSpPr txBox="1"/>
          <p:nvPr/>
        </p:nvSpPr>
        <p:spPr>
          <a:xfrm>
            <a:off x="731751" y="12411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軟體安裝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13AAD0-58DC-3054-183F-15050356A834}"/>
              </a:ext>
            </a:extLst>
          </p:cNvPr>
          <p:cNvSpPr txBox="1"/>
          <p:nvPr/>
        </p:nvSpPr>
        <p:spPr>
          <a:xfrm>
            <a:off x="4453681" y="1808111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D022EC7-579C-81B4-1287-B44FEF3E95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9" t="6068" r="23161" b="5956"/>
          <a:stretch/>
        </p:blipFill>
        <p:spPr>
          <a:xfrm>
            <a:off x="4128477" y="1585995"/>
            <a:ext cx="439392" cy="48423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767B49-F844-7AC7-CB67-CF92BA3DBC0D}"/>
              </a:ext>
            </a:extLst>
          </p:cNvPr>
          <p:cNvSpPr txBox="1"/>
          <p:nvPr/>
        </p:nvSpPr>
        <p:spPr>
          <a:xfrm>
            <a:off x="4453681" y="4368314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FF09843-7599-7DE2-840D-83DD2F01BA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9" t="6068" r="23161" b="5956"/>
          <a:stretch/>
        </p:blipFill>
        <p:spPr>
          <a:xfrm>
            <a:off x="4128477" y="4146198"/>
            <a:ext cx="439392" cy="48423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058BC9C-2CB8-B9C1-2893-6C5A59DE8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391401" y="1520227"/>
            <a:ext cx="502570" cy="64633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8523B6-A01C-910B-BE27-A2E132BAC558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3394029-5F50-83B9-9A26-DAE6C6140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0821" y="3487064"/>
            <a:ext cx="6381172" cy="1215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52101C7-27BA-DF55-5ADF-139CCAFE0A35}"/>
              </a:ext>
            </a:extLst>
          </p:cNvPr>
          <p:cNvSpPr/>
          <p:nvPr/>
        </p:nvSpPr>
        <p:spPr>
          <a:xfrm>
            <a:off x="8877300" y="3869006"/>
            <a:ext cx="1074420" cy="2136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78C2F85-8FDB-9389-7EEF-7A54D2ABEC0E}"/>
              </a:ext>
            </a:extLst>
          </p:cNvPr>
          <p:cNvSpPr/>
          <p:nvPr/>
        </p:nvSpPr>
        <p:spPr>
          <a:xfrm>
            <a:off x="5732992" y="1594475"/>
            <a:ext cx="1361228" cy="1699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E05890A-71F4-27D4-62EB-5FB4E1C24712}"/>
              </a:ext>
            </a:extLst>
          </p:cNvPr>
          <p:cNvSpPr/>
          <p:nvPr/>
        </p:nvSpPr>
        <p:spPr>
          <a:xfrm>
            <a:off x="5585460" y="5461453"/>
            <a:ext cx="2118360" cy="1857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541BE1D-FB90-4109-97C7-D7B633864F20}"/>
              </a:ext>
            </a:extLst>
          </p:cNvPr>
          <p:cNvSpPr/>
          <p:nvPr/>
        </p:nvSpPr>
        <p:spPr>
          <a:xfrm>
            <a:off x="255974" y="2820671"/>
            <a:ext cx="1161346" cy="1003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E7871BA4-FC58-D369-C69F-FACFB170771D}"/>
              </a:ext>
            </a:extLst>
          </p:cNvPr>
          <p:cNvSpPr/>
          <p:nvPr/>
        </p:nvSpPr>
        <p:spPr>
          <a:xfrm>
            <a:off x="86816" y="5980431"/>
            <a:ext cx="1416863" cy="2984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A2A2002-2A85-F566-934F-6319DEA8CA46}"/>
              </a:ext>
            </a:extLst>
          </p:cNvPr>
          <p:cNvSpPr txBox="1"/>
          <p:nvPr/>
        </p:nvSpPr>
        <p:spPr>
          <a:xfrm>
            <a:off x="10970227" y="285920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0686B1-D582-8ABD-74DF-595638C1A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189652"/>
            <a:ext cx="453733" cy="40011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91A074-9AB4-947F-A648-5D255DE65968}"/>
              </a:ext>
            </a:extLst>
          </p:cNvPr>
          <p:cNvSpPr txBox="1"/>
          <p:nvPr/>
        </p:nvSpPr>
        <p:spPr>
          <a:xfrm>
            <a:off x="10970227" y="4999971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8B9D8E-237B-DC95-E9BF-DB0870970B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4797102"/>
            <a:ext cx="453733" cy="40011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86EB5E-EC2F-11F3-EFEE-F1E1F4AF2ECC}"/>
              </a:ext>
            </a:extLst>
          </p:cNvPr>
          <p:cNvSpPr txBox="1"/>
          <p:nvPr/>
        </p:nvSpPr>
        <p:spPr>
          <a:xfrm>
            <a:off x="10970227" y="3206583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E5693D0-9503-8A61-3000-35F55B453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3110315"/>
            <a:ext cx="453733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74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4AE414-13F6-5074-B8FD-401CCA6C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147"/>
            <a:ext cx="2672080" cy="39808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5EDF0-AAD7-ED24-250C-EB14B672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D2191C-3568-C8B7-142D-F241488500B8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24921AA5-5979-D708-635D-E4926B09036A}"/>
              </a:ext>
            </a:extLst>
          </p:cNvPr>
          <p:cNvSpPr/>
          <p:nvPr/>
        </p:nvSpPr>
        <p:spPr>
          <a:xfrm>
            <a:off x="2672080" y="1245971"/>
            <a:ext cx="614473" cy="4666268"/>
          </a:xfrm>
          <a:custGeom>
            <a:avLst/>
            <a:gdLst>
              <a:gd name="connsiteX0" fmla="*/ 0 w 763571"/>
              <a:gd name="connsiteY0" fmla="*/ 3242821 h 4666268"/>
              <a:gd name="connsiteX1" fmla="*/ 744717 w 763571"/>
              <a:gd name="connsiteY1" fmla="*/ 0 h 4666268"/>
              <a:gd name="connsiteX2" fmla="*/ 763571 w 763571"/>
              <a:gd name="connsiteY2" fmla="*/ 4666268 h 4666268"/>
              <a:gd name="connsiteX3" fmla="*/ 18853 w 763571"/>
              <a:gd name="connsiteY3" fmla="*/ 3704734 h 4666268"/>
              <a:gd name="connsiteX4" fmla="*/ 9427 w 763571"/>
              <a:gd name="connsiteY4" fmla="*/ 3299382 h 4666268"/>
              <a:gd name="connsiteX5" fmla="*/ 0 w 763571"/>
              <a:gd name="connsiteY5" fmla="*/ 3242821 h 466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571" h="4666268">
                <a:moveTo>
                  <a:pt x="0" y="3242821"/>
                </a:moveTo>
                <a:lnTo>
                  <a:pt x="744717" y="0"/>
                </a:lnTo>
                <a:cubicBezTo>
                  <a:pt x="751002" y="1555423"/>
                  <a:pt x="757286" y="3110845"/>
                  <a:pt x="763571" y="4666268"/>
                </a:cubicBezTo>
                <a:lnTo>
                  <a:pt x="18853" y="3704734"/>
                </a:lnTo>
                <a:lnTo>
                  <a:pt x="9427" y="3299382"/>
                </a:lnTo>
                <a:lnTo>
                  <a:pt x="0" y="3242821"/>
                </a:lnTo>
                <a:close/>
              </a:path>
            </a:pathLst>
          </a:custGeom>
          <a:solidFill>
            <a:srgbClr val="4D8DC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27B1412-DEB8-2F3D-1671-3C120CBE0C36}"/>
              </a:ext>
            </a:extLst>
          </p:cNvPr>
          <p:cNvSpPr/>
          <p:nvPr/>
        </p:nvSpPr>
        <p:spPr>
          <a:xfrm>
            <a:off x="1087120" y="4490720"/>
            <a:ext cx="1569720" cy="477520"/>
          </a:xfrm>
          <a:prstGeom prst="roundRect">
            <a:avLst>
              <a:gd name="adj" fmla="val 6197"/>
            </a:avLst>
          </a:prstGeom>
          <a:noFill/>
          <a:ln w="571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9D25C0E-1C85-572A-662E-795749076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149" b="30988"/>
          <a:stretch/>
        </p:blipFill>
        <p:spPr>
          <a:xfrm>
            <a:off x="3286553" y="1245971"/>
            <a:ext cx="8573274" cy="46741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A5EEAE-4A63-7718-B15B-EBB806CF4BE2}"/>
              </a:ext>
            </a:extLst>
          </p:cNvPr>
          <p:cNvSpPr txBox="1"/>
          <p:nvPr/>
        </p:nvSpPr>
        <p:spPr>
          <a:xfrm>
            <a:off x="8881690" y="4847253"/>
            <a:ext cx="2978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不方便編寫程式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設計不友善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095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D030D5A-49CA-F478-9645-57FEA81D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48" y="4724106"/>
            <a:ext cx="8377849" cy="19973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92311-4E61-8169-DE80-32BDDF70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5" name="文字方塊 4">
            <a:hlinkClick r:id="rId3"/>
            <a:extLst>
              <a:ext uri="{FF2B5EF4-FFF2-40B4-BE49-F238E27FC236}">
                <a16:creationId xmlns:a16="http://schemas.microsoft.com/office/drawing/2014/main" id="{98CCB251-0731-905F-069F-9DA36489F345}"/>
              </a:ext>
            </a:extLst>
          </p:cNvPr>
          <p:cNvSpPr txBox="1"/>
          <p:nvPr/>
        </p:nvSpPr>
        <p:spPr>
          <a:xfrm>
            <a:off x="731751" y="124115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RStudio 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199068-7F12-71BD-DEF2-F845AAE75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773784" y="1511558"/>
            <a:ext cx="502570" cy="6463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E1DCF79-6F6F-CC65-15A0-7E04EADDF1AF}"/>
              </a:ext>
            </a:extLst>
          </p:cNvPr>
          <p:cNvSpPr txBox="1"/>
          <p:nvPr/>
        </p:nvSpPr>
        <p:spPr>
          <a:xfrm>
            <a:off x="461040" y="3921928"/>
            <a:ext cx="3816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集成開發環境（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IDE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協助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 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軟體編寫原始碼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支援圖形用戶界面工具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GUI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54A5DB-0B06-9E6D-88A7-B242FB34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79" y="3019096"/>
            <a:ext cx="2342308" cy="81980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66E3B-468D-E32D-B9E6-6F481F047E76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CFAFF0-5E7E-8A1E-CCAB-AE0A4D67A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453" y="1114032"/>
            <a:ext cx="6116320" cy="33157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959D10-61F5-71AA-7D0D-31634282C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" y="5501167"/>
            <a:ext cx="2425972" cy="136290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E8940C-5B31-D8C8-5C54-DD6160AC71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96" t="27853" r="17904" b="30448"/>
          <a:stretch/>
        </p:blipFill>
        <p:spPr>
          <a:xfrm>
            <a:off x="968353" y="2265327"/>
            <a:ext cx="1980960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2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92426-FD88-91D6-005E-45D5AB59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021222-F44C-A25D-FA62-602FED64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8" y="1076627"/>
            <a:ext cx="11216054" cy="54958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93747D-A8CA-F6B6-751E-59BAD20B1A84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</p:spTree>
    <p:extLst>
      <p:ext uri="{BB962C8B-B14F-4D97-AF65-F5344CB8AC3E}">
        <p14:creationId xmlns:p14="http://schemas.microsoft.com/office/powerpoint/2010/main" val="24215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C18C3-B53B-9CEB-B4D4-496D9948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78F9C6-E3C6-6BC6-B177-7A7CE812D2C6}"/>
              </a:ext>
            </a:extLst>
          </p:cNvPr>
          <p:cNvSpPr txBox="1"/>
          <p:nvPr/>
        </p:nvSpPr>
        <p:spPr>
          <a:xfrm>
            <a:off x="3048000" y="2244687"/>
            <a:ext cx="6096000" cy="184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視覺化資料基本分析</a:t>
            </a:r>
            <a:r>
              <a:rPr lang="en-US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—</a:t>
            </a:r>
            <a:br>
              <a:rPr lang="en-US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</a:b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地圖分析與繪製地圖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E1C959-DB81-80C7-16F8-E5522B23E27F}"/>
              </a:ext>
            </a:extLst>
          </p:cNvPr>
          <p:cNvSpPr txBox="1"/>
          <p:nvPr/>
        </p:nvSpPr>
        <p:spPr>
          <a:xfrm>
            <a:off x="3048000" y="44638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  Data Visualization with Maps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844F58E-0805-D811-3224-E3674BAEA4DE}"/>
              </a:ext>
            </a:extLst>
          </p:cNvPr>
          <p:cNvSpPr txBox="1"/>
          <p:nvPr/>
        </p:nvSpPr>
        <p:spPr>
          <a:xfrm>
            <a:off x="298529" y="5705811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本單元所需基礎套件：</a:t>
            </a:r>
            <a:endParaRPr lang="en-US" altLang="zh-TW" sz="20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ggplot</a:t>
            </a:r>
            <a:endParaRPr lang="en-US" altLang="zh-TW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dplyr</a:t>
            </a:r>
            <a:endParaRPr lang="zh-TW" altLang="en-US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845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2E7EC3-182E-42F3-BCB5-6A14197C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210409-FD43-CF5C-F4B4-419320C3AD2E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0A4B9-3E3C-B126-2ECC-CFFE02E54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8" r="23122"/>
          <a:stretch/>
        </p:blipFill>
        <p:spPr>
          <a:xfrm>
            <a:off x="415456" y="1942225"/>
            <a:ext cx="3505986" cy="35059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80CEA0-3AC2-F6EC-C151-F14F72C25CA3}"/>
              </a:ext>
            </a:extLst>
          </p:cNvPr>
          <p:cNvSpPr/>
          <p:nvPr/>
        </p:nvSpPr>
        <p:spPr>
          <a:xfrm>
            <a:off x="415456" y="1942224"/>
            <a:ext cx="3505985" cy="3505985"/>
          </a:xfrm>
          <a:prstGeom prst="rect">
            <a:avLst/>
          </a:prstGeom>
          <a:blipFill dpi="0" rotWithShape="1">
            <a:blip r:embed="rId3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ABADF00-7874-A6BB-93BF-1D3A9F15A761}"/>
              </a:ext>
            </a:extLst>
          </p:cNvPr>
          <p:cNvSpPr/>
          <p:nvPr/>
        </p:nvSpPr>
        <p:spPr>
          <a:xfrm>
            <a:off x="4191257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556C0C-E84E-AE4B-4EFB-AF5F1CCA7F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95" b="98068" l="0" r="69937"/>
                    </a14:imgEffect>
                  </a14:imgLayer>
                </a14:imgProps>
              </a:ext>
            </a:extLst>
          </a:blip>
          <a:srcRect t="2313" r="29728" b="3090"/>
          <a:stretch/>
        </p:blipFill>
        <p:spPr>
          <a:xfrm>
            <a:off x="5037508" y="920847"/>
            <a:ext cx="4424296" cy="520192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2859822-0F78-61A0-66B5-2196798FB7A8}"/>
              </a:ext>
            </a:extLst>
          </p:cNvPr>
          <p:cNvSpPr/>
          <p:nvPr/>
        </p:nvSpPr>
        <p:spPr>
          <a:xfrm>
            <a:off x="8943932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B4A6E5-50F7-BA36-B8A4-A76826942D8E}"/>
              </a:ext>
            </a:extLst>
          </p:cNvPr>
          <p:cNvSpPr txBox="1"/>
          <p:nvPr/>
        </p:nvSpPr>
        <p:spPr>
          <a:xfrm>
            <a:off x="10577871" y="3136286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政策</a:t>
            </a:r>
            <a:endParaRPr lang="en-US" altLang="zh-TW" sz="3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意涵</a:t>
            </a:r>
          </a:p>
        </p:txBody>
      </p:sp>
    </p:spTree>
    <p:extLst>
      <p:ext uri="{BB962C8B-B14F-4D97-AF65-F5344CB8AC3E}">
        <p14:creationId xmlns:p14="http://schemas.microsoft.com/office/powerpoint/2010/main" val="1216609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3DB386-E007-8BFB-5C12-02D7D434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ED4B8-5B66-271C-08F2-F0C858C73CFE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E341D1-6D79-3800-3316-CB67F31C62A8}"/>
              </a:ext>
            </a:extLst>
          </p:cNvPr>
          <p:cNvSpPr txBox="1"/>
          <p:nvPr/>
        </p:nvSpPr>
        <p:spPr>
          <a:xfrm>
            <a:off x="3328670" y="2134811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F7B50-DB26-B8B3-C426-9B6DEA1C9F0D}"/>
              </a:ext>
            </a:extLst>
          </p:cNvPr>
          <p:cNvSpPr txBox="1"/>
          <p:nvPr/>
        </p:nvSpPr>
        <p:spPr>
          <a:xfrm>
            <a:off x="4772561" y="14090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下載資料套件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8E5180-965A-4179-DBFC-A80E5A5AD46E}"/>
              </a:ext>
            </a:extLst>
          </p:cNvPr>
          <p:cNvSpPr txBox="1"/>
          <p:nvPr/>
        </p:nvSpPr>
        <p:spPr>
          <a:xfrm>
            <a:off x="5182929" y="36516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dirty="0"/>
              <a:t>常用資料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8DBE51-6543-5A47-3B02-AC9E1692D47D}"/>
              </a:ext>
            </a:extLst>
          </p:cNvPr>
          <p:cNvSpPr txBox="1"/>
          <p:nvPr/>
        </p:nvSpPr>
        <p:spPr>
          <a:xfrm>
            <a:off x="3542030" y="4420785"/>
            <a:ext cx="201549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r>
              <a:rPr lang="en-US" altLang="zh-TW" dirty="0" err="1"/>
              <a:t>us_states</a:t>
            </a:r>
            <a:endParaRPr lang="en-US" altLang="zh-TW" dirty="0"/>
          </a:p>
          <a:p>
            <a:r>
              <a:rPr lang="en-US" altLang="zh-TW" dirty="0" err="1"/>
              <a:t>nz</a:t>
            </a:r>
            <a:endParaRPr lang="en-US" altLang="zh-TW" dirty="0"/>
          </a:p>
          <a:p>
            <a:r>
              <a:rPr lang="en-US" altLang="zh-TW" dirty="0" err="1"/>
              <a:t>nz_height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8D08F5-A078-E935-913F-41A57B394492}"/>
              </a:ext>
            </a:extLst>
          </p:cNvPr>
          <p:cNvSpPr txBox="1"/>
          <p:nvPr/>
        </p:nvSpPr>
        <p:spPr>
          <a:xfrm>
            <a:off x="5965249" y="44207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美國地圖（州）</a:t>
            </a:r>
            <a:endParaRPr lang="en-US" altLang="zh-TW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F55884-287F-A802-AC81-031909CE6D6E}"/>
              </a:ext>
            </a:extLst>
          </p:cNvPr>
          <p:cNvSpPr txBox="1"/>
          <p:nvPr/>
        </p:nvSpPr>
        <p:spPr>
          <a:xfrm>
            <a:off x="5965249" y="488245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紐西蘭行政區地圖</a:t>
            </a:r>
            <a:endParaRPr lang="en-US" altLang="zh-TW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E7F54-D8B8-8383-4178-38FD81F32EEC}"/>
              </a:ext>
            </a:extLst>
          </p:cNvPr>
          <p:cNvSpPr txBox="1"/>
          <p:nvPr/>
        </p:nvSpPr>
        <p:spPr>
          <a:xfrm>
            <a:off x="5965249" y="534080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</a:t>
            </a:r>
            <a:r>
              <a:rPr lang="en-US" altLang="zh-TW" sz="2400" dirty="0"/>
              <a:t>101</a:t>
            </a:r>
            <a:r>
              <a:rPr lang="zh-TW" altLang="en-US" sz="2400" dirty="0"/>
              <a:t>座高峰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88022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地理資訊系統介紹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7E96AA-9CEC-ECE3-7E92-A621C84B35A6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0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4F913E0-880A-6CAA-12BE-7C86358A2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918"/>
          <a:stretch/>
        </p:blipFill>
        <p:spPr bwMode="auto">
          <a:xfrm>
            <a:off x="2377440" y="2781205"/>
            <a:ext cx="7437120" cy="4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AB198-DB07-DBE4-D764-EC06CA13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9DBD8-014F-8B79-C82A-1BE4411001F7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BC8C18-2F65-DA79-A2EB-7CECFBE3B482}"/>
              </a:ext>
            </a:extLst>
          </p:cNvPr>
          <p:cNvSpPr txBox="1"/>
          <p:nvPr/>
        </p:nvSpPr>
        <p:spPr>
          <a:xfrm>
            <a:off x="759361" y="1851026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059866-EC70-1FA9-56BA-81E7B064D9A0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繪製美國地圖</a:t>
            </a:r>
          </a:p>
        </p:txBody>
      </p:sp>
    </p:spTree>
    <p:extLst>
      <p:ext uri="{BB962C8B-B14F-4D97-AF65-F5344CB8AC3E}">
        <p14:creationId xmlns:p14="http://schemas.microsoft.com/office/powerpoint/2010/main" val="3172220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BBCE6F-C662-8B34-3F9C-94EA31D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B411CA-C74F-C820-2448-4B15E8DCCF3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2BA308-4464-7A23-016A-02D3E829B845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484D98-7BCE-CCAA-90EB-3CE244D367EF}"/>
              </a:ext>
            </a:extLst>
          </p:cNvPr>
          <p:cNvSpPr txBox="1"/>
          <p:nvPr/>
        </p:nvSpPr>
        <p:spPr>
          <a:xfrm>
            <a:off x="759360" y="1851026"/>
            <a:ext cx="6880959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(data=, size=, color=, fill=)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B47BEEC-0CC2-144A-B6C9-2405F9E66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7135"/>
              </p:ext>
            </p:extLst>
          </p:nvPr>
        </p:nvGraphicFramePr>
        <p:xfrm>
          <a:off x="1618792" y="3429000"/>
          <a:ext cx="8954415" cy="234544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24960">
                  <a:extLst>
                    <a:ext uri="{9D8B030D-6E8A-4147-A177-3AD203B41FA5}">
                      <a16:colId xmlns:a16="http://schemas.microsoft.com/office/drawing/2014/main" val="260182537"/>
                    </a:ext>
                  </a:extLst>
                </a:gridCol>
                <a:gridCol w="2906382">
                  <a:extLst>
                    <a:ext uri="{9D8B030D-6E8A-4147-A177-3AD203B41FA5}">
                      <a16:colId xmlns:a16="http://schemas.microsoft.com/office/drawing/2014/main" val="3552264498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1017621505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888848600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1060279412"/>
                    </a:ext>
                  </a:extLst>
                </a:gridCol>
              </a:tblGrid>
              <a:tr h="390907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調整幾何對象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18686"/>
                  </a:ext>
                </a:extLst>
              </a:tr>
              <a:tr h="3909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面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094216"/>
                  </a:ext>
                </a:extLst>
              </a:tr>
              <a:tr h="39090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調整幾何大小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904283"/>
                  </a:ext>
                </a:extLst>
              </a:tr>
              <a:tr h="781815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調整幾何顏色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b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（框線）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995274"/>
                  </a:ext>
                </a:extLst>
              </a:tr>
              <a:tr h="39090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調整幾何填充顏色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45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8E2C1C-8B09-D0F1-AA15-71803F3431B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B26AD69-C34E-0EE4-6A6F-F89E767A6168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D74E6D-409B-356E-3FE6-1E468A71178B}"/>
              </a:ext>
            </a:extLst>
          </p:cNvPr>
          <p:cNvSpPr txBox="1"/>
          <p:nvPr/>
        </p:nvSpPr>
        <p:spPr>
          <a:xfrm>
            <a:off x="759361" y="1852932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size=2, color="red", fill="blue")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92A417-7DC3-AD01-F565-BF8022ADD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3958"/>
          <a:stretch/>
        </p:blipFill>
        <p:spPr bwMode="auto">
          <a:xfrm>
            <a:off x="2596870" y="2954655"/>
            <a:ext cx="6998259" cy="3854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6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B2F2517C-1973-16E6-1A98-CE19CF74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5" y="2782417"/>
            <a:ext cx="7119796" cy="393905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54C4C2A-0592-ABC4-0D53-9820D56C3F2D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A2AE44-3B0E-556D-2FFB-26852346D65B}"/>
              </a:ext>
            </a:extLst>
          </p:cNvPr>
          <p:cNvSpPr txBox="1"/>
          <p:nvPr/>
        </p:nvSpPr>
        <p:spPr>
          <a:xfrm>
            <a:off x="759361" y="132780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顏色調整（十六進位制）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BAEC6B-77EF-F6C7-420D-4F6908FDD48D}"/>
              </a:ext>
            </a:extLst>
          </p:cNvPr>
          <p:cNvSpPr txBox="1"/>
          <p:nvPr/>
        </p:nvSpPr>
        <p:spPr>
          <a:xfrm>
            <a:off x="759361" y="1852237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color="#ADADAD", fill="#CE0000")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85DECCEC-8BBD-B1F9-5117-735A49591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t="4227" r="40971" b="9001"/>
          <a:stretch/>
        </p:blipFill>
        <p:spPr>
          <a:xfrm>
            <a:off x="248263" y="3510559"/>
            <a:ext cx="4134465" cy="26091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0A4F21-C8B5-F15D-BFDD-10D403B38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69493" y="5952507"/>
            <a:ext cx="386886" cy="49755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8E7BE4-6909-FE0A-F2A1-F3A1526F4E0A}"/>
              </a:ext>
            </a:extLst>
          </p:cNvPr>
          <p:cNvSpPr txBox="1"/>
          <p:nvPr/>
        </p:nvSpPr>
        <p:spPr>
          <a:xfrm>
            <a:off x="1761497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色碼表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67EB79-3626-3344-41B9-7F456C9FE4CE}"/>
              </a:ext>
            </a:extLst>
          </p:cNvPr>
          <p:cNvSpPr/>
          <p:nvPr/>
        </p:nvSpPr>
        <p:spPr>
          <a:xfrm>
            <a:off x="228892" y="5861826"/>
            <a:ext cx="1424648" cy="257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70C5DE-88FB-2FFE-E408-A9C5FF96E5A3}"/>
              </a:ext>
            </a:extLst>
          </p:cNvPr>
          <p:cNvSpPr/>
          <p:nvPr/>
        </p:nvSpPr>
        <p:spPr>
          <a:xfrm>
            <a:off x="1615732" y="5061726"/>
            <a:ext cx="1424648" cy="257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981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1B2188-8217-4B31-E726-2C4BEF351E3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0AB096-71A7-5A8D-8A98-DE981E4C2FFC}"/>
              </a:ext>
            </a:extLst>
          </p:cNvPr>
          <p:cNvSpPr txBox="1"/>
          <p:nvPr/>
        </p:nvSpPr>
        <p:spPr>
          <a:xfrm>
            <a:off x="759361" y="36543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8162-54C4-0944-39E7-CC9F37F952C1}"/>
              </a:ext>
            </a:extLst>
          </p:cNvPr>
          <p:cNvSpPr txBox="1"/>
          <p:nvPr/>
        </p:nvSpPr>
        <p:spPr>
          <a:xfrm>
            <a:off x="3098463" y="1730829"/>
            <a:ext cx="6827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如何繪製分層設色圖？</a:t>
            </a:r>
            <a:endParaRPr lang="en-US" altLang="zh-TW" sz="36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6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首先必須瞭解「地理資料」！！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20F59-CC90-137C-6EB1-BBBD332D2862}"/>
              </a:ext>
            </a:extLst>
          </p:cNvPr>
          <p:cNvSpPr txBox="1"/>
          <p:nvPr/>
        </p:nvSpPr>
        <p:spPr>
          <a:xfrm>
            <a:off x="759361" y="4208577"/>
            <a:ext cx="6182360" cy="113877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class(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[1] "sf"         "</a:t>
            </a: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data.frame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E1166F-184B-2022-94BF-A9B8EF62618E}"/>
              </a:ext>
            </a:extLst>
          </p:cNvPr>
          <p:cNvSpPr/>
          <p:nvPr/>
        </p:nvSpPr>
        <p:spPr>
          <a:xfrm>
            <a:off x="1917798" y="4977114"/>
            <a:ext cx="764441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DF50B5B-E8F1-8F5D-F027-75CD0ED0A906}"/>
              </a:ext>
            </a:extLst>
          </p:cNvPr>
          <p:cNvSpPr/>
          <p:nvPr/>
        </p:nvSpPr>
        <p:spPr>
          <a:xfrm>
            <a:off x="3566160" y="4977114"/>
            <a:ext cx="1727200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967205-2BFC-AB39-DF83-C1A9F69FBE12}"/>
              </a:ext>
            </a:extLst>
          </p:cNvPr>
          <p:cNvSpPr txBox="1"/>
          <p:nvPr/>
        </p:nvSpPr>
        <p:spPr>
          <a:xfrm>
            <a:off x="1592132" y="5608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BCC7FC-B2BB-E6B4-B1BE-ACC64C590396}"/>
              </a:ext>
            </a:extLst>
          </p:cNvPr>
          <p:cNvSpPr txBox="1"/>
          <p:nvPr/>
        </p:nvSpPr>
        <p:spPr>
          <a:xfrm>
            <a:off x="3875762" y="56083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資料框</a:t>
            </a:r>
          </a:p>
        </p:txBody>
      </p:sp>
    </p:spTree>
    <p:extLst>
      <p:ext uri="{BB962C8B-B14F-4D97-AF65-F5344CB8AC3E}">
        <p14:creationId xmlns:p14="http://schemas.microsoft.com/office/powerpoint/2010/main" val="356729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632C8C4-D273-BFF5-F9EF-6CBED3C22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479454" y="3018521"/>
            <a:ext cx="983701" cy="126739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E81F6D8-BEC0-1F32-1432-9A6612C2080A}"/>
              </a:ext>
            </a:extLst>
          </p:cNvPr>
          <p:cNvSpPr txBox="1"/>
          <p:nvPr/>
        </p:nvSpPr>
        <p:spPr>
          <a:xfrm>
            <a:off x="2789499" y="1595021"/>
            <a:ext cx="9402501" cy="529375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800" dirty="0"/>
              <a:t>head(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==============================================================================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Simple feature collection with </a:t>
            </a:r>
            <a:r>
              <a:rPr lang="en-US" altLang="zh-TW" sz="1600" dirty="0">
                <a:solidFill>
                  <a:srgbClr val="FF0000"/>
                </a:solidFill>
              </a:rPr>
              <a:t>6 features and 6 fields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Geometry type: </a:t>
            </a:r>
            <a:r>
              <a:rPr lang="en-US" altLang="zh-TW" sz="1600" dirty="0">
                <a:solidFill>
                  <a:srgbClr val="FF0000"/>
                </a:solidFill>
              </a:rPr>
              <a:t>MULTIPOLYGON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Dimension:     XY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Bounding box:  </a:t>
            </a:r>
            <a:r>
              <a:rPr lang="en-US" altLang="zh-TW" sz="1600" dirty="0" err="1"/>
              <a:t>xmin</a:t>
            </a:r>
            <a:r>
              <a:rPr lang="en-US" altLang="zh-TW" sz="1600" dirty="0"/>
              <a:t>: -114.8136 </a:t>
            </a:r>
            <a:r>
              <a:rPr lang="en-US" altLang="zh-TW" sz="1600" dirty="0" err="1"/>
              <a:t>ymin</a:t>
            </a:r>
            <a:r>
              <a:rPr lang="en-US" altLang="zh-TW" sz="1600" dirty="0"/>
              <a:t>: 24.55868 </a:t>
            </a:r>
            <a:r>
              <a:rPr lang="en-US" altLang="zh-TW" sz="1600" dirty="0" err="1"/>
              <a:t>xmax</a:t>
            </a:r>
            <a:r>
              <a:rPr lang="en-US" altLang="zh-TW" sz="1600" dirty="0"/>
              <a:t>: -71.78699 </a:t>
            </a:r>
            <a:r>
              <a:rPr lang="en-US" altLang="zh-TW" sz="1600" dirty="0" err="1"/>
              <a:t>ymax</a:t>
            </a:r>
            <a:r>
              <a:rPr lang="en-US" altLang="zh-TW" sz="1600" dirty="0"/>
              <a:t>: 42.04964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Geodetic CRS:  NAD83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GEOID        NAME   REGION             AREA total_pop_10 total_pop_15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   01     Alabama    South 133709.27 [km^2]      4712651      4830620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   04     Arizona     West 295281.25 [km^2]      6246816      6641928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   08    Colorado     West 269573.06 [km^2]      4887061      5278906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   09 Connecticut </a:t>
            </a:r>
            <a:r>
              <a:rPr lang="en-US" altLang="zh-TW" sz="1600" dirty="0" err="1"/>
              <a:t>Norteast</a:t>
            </a:r>
            <a:r>
              <a:rPr lang="en-US" altLang="zh-TW" sz="1600" dirty="0"/>
              <a:t>  12976.59 [km^2]      3545837     3593222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   12     Florida    South 151052.01 [km^2]     18511620     19645772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   13     Georgia    South 152725.21 [km^2]      9468815     10006693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                      geometry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MULTIPOLYGON (((-88.20006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MULTIPOLYGON (((-114.7196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MULTIPOLYGON (((-109.0501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MULTIPOLYGON (((-73.48731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MULTIPOLYGON (((-81.81169 2...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MULTIPOLYGON (((-85.60516 3...</a:t>
            </a:r>
            <a:endParaRPr lang="zh-TW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687554-053B-BBD2-2260-61B43C543C2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A580EA-97B5-ED4C-57AB-333E739E820E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EC085F2-093B-CA5B-1340-F0D2FE78AC9F}"/>
              </a:ext>
            </a:extLst>
          </p:cNvPr>
          <p:cNvSpPr/>
          <p:nvPr/>
        </p:nvSpPr>
        <p:spPr>
          <a:xfrm>
            <a:off x="3657600" y="3382701"/>
            <a:ext cx="8125428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02B335CB-2B48-3837-8156-3CC5D80E9834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7718867" y="2408982"/>
            <a:ext cx="975167" cy="97227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F60F14-EA4B-0E3F-01D4-4E0613711919}"/>
              </a:ext>
            </a:extLst>
          </p:cNvPr>
          <p:cNvSpPr txBox="1"/>
          <p:nvPr/>
        </p:nvSpPr>
        <p:spPr>
          <a:xfrm>
            <a:off x="8590084" y="24746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4D20FD-4C72-0699-2037-221DFEBF854A}"/>
              </a:ext>
            </a:extLst>
          </p:cNvPr>
          <p:cNvSpPr/>
          <p:nvPr/>
        </p:nvSpPr>
        <p:spPr>
          <a:xfrm>
            <a:off x="6096000" y="5127943"/>
            <a:ext cx="1115028" cy="2286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A7F2C0-A7D8-5536-A927-4E19BB393267}"/>
              </a:ext>
            </a:extLst>
          </p:cNvPr>
          <p:cNvSpPr txBox="1"/>
          <p:nvPr/>
        </p:nvSpPr>
        <p:spPr>
          <a:xfrm>
            <a:off x="7211028" y="5062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9CD2DA2-CD2D-6BF0-BC09-8C29CBF2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479454" y="4380461"/>
            <a:ext cx="983701" cy="12673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AC45A4-3956-B6FE-55D6-938DB3CF4340}"/>
              </a:ext>
            </a:extLst>
          </p:cNvPr>
          <p:cNvSpPr txBox="1"/>
          <p:nvPr/>
        </p:nvSpPr>
        <p:spPr>
          <a:xfrm>
            <a:off x="1655655" y="4657189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6635F70-9023-ADC3-2AA6-8903B8A06B4A}"/>
              </a:ext>
            </a:extLst>
          </p:cNvPr>
          <p:cNvSpPr txBox="1"/>
          <p:nvPr/>
        </p:nvSpPr>
        <p:spPr>
          <a:xfrm>
            <a:off x="1670820" y="3283708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582A4A7-907A-E4F5-759E-943E4CD233F9}"/>
              </a:ext>
            </a:extLst>
          </p:cNvPr>
          <p:cNvSpPr/>
          <p:nvPr/>
        </p:nvSpPr>
        <p:spPr>
          <a:xfrm rot="20658946">
            <a:off x="1100613" y="3901427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F63E02-2882-89D7-E40E-12EEFDA41D80}"/>
              </a:ext>
            </a:extLst>
          </p:cNvPr>
          <p:cNvSpPr/>
          <p:nvPr/>
        </p:nvSpPr>
        <p:spPr>
          <a:xfrm rot="1487085">
            <a:off x="1100612" y="4322423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33A3E9-8711-BB74-EF46-0DC1AE1654F4}"/>
              </a:ext>
            </a:extLst>
          </p:cNvPr>
          <p:cNvSpPr txBox="1"/>
          <p:nvPr/>
        </p:nvSpPr>
        <p:spPr>
          <a:xfrm>
            <a:off x="588696" y="3510376"/>
            <a:ext cx="522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B214DDC-C003-5E6D-C92A-7B239CE59C28}"/>
              </a:ext>
            </a:extLst>
          </p:cNvPr>
          <p:cNvCxnSpPr/>
          <p:nvPr/>
        </p:nvCxnSpPr>
        <p:spPr>
          <a:xfrm>
            <a:off x="8692587" y="2407535"/>
            <a:ext cx="873053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76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606CDF-851F-A2F5-6C13-C3420687D1D4}"/>
              </a:ext>
            </a:extLst>
          </p:cNvPr>
          <p:cNvSpPr txBox="1"/>
          <p:nvPr/>
        </p:nvSpPr>
        <p:spPr>
          <a:xfrm>
            <a:off x="3105854" y="388971"/>
            <a:ext cx="8225741" cy="633250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us_states$NAME</a:t>
            </a:r>
            <a:endParaRPr lang="en-US" altLang="zh-TW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[1] "Alabama"              "Arizona"              "Colorado"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[4] "Connecticut"          "Florida"              "Georgia"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[7] "Idaho"                "Indiana"              "Kansas"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[10] "Louisiana"            "Massachusetts"        "Minnesota"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[13] "Missouri"             "Montana"              "Nevada"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[16] "New Jersey"           "New York"             "North Dakota"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[19] "Oklahoma"             "Pennsylvania"         "South Carolina"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[22] "South Dakota"         "Texas"                "Vermont"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[25] "West Virginia"        "Arkansas"             "California"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[28] "Delaware"             "District of Columbia" "Illinois"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[31] "Iowa"                 "Kentucky"             "Maine"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[34] "Maryland"             "Michigan"             "Mississippi"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[37] "Nebraska"             "New Hampshire"        "New Mexico" 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[40] "North Carolina"       "Ohio"                 "Oregon"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[43] "Rhode Island"         "Tennessee"            "Utah"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[46] "Virginia"             "Washington"           "Wisconsin"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[49] "Wyoming"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16270D-CCD0-E8EF-D7A3-931A6D16E42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A9876F-5083-8E8B-2342-BE93C4033FE1}"/>
              </a:ext>
            </a:extLst>
          </p:cNvPr>
          <p:cNvSpPr txBox="1"/>
          <p:nvPr/>
        </p:nvSpPr>
        <p:spPr>
          <a:xfrm>
            <a:off x="759361" y="132780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單一屬性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資料擷取</a:t>
            </a:r>
          </a:p>
        </p:txBody>
      </p:sp>
    </p:spTree>
    <p:extLst>
      <p:ext uri="{BB962C8B-B14F-4D97-AF65-F5344CB8AC3E}">
        <p14:creationId xmlns:p14="http://schemas.microsoft.com/office/powerpoint/2010/main" val="222531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9A553-C85D-0123-25C1-71BD6A5577E5}"/>
              </a:ext>
            </a:extLst>
          </p:cNvPr>
          <p:cNvSpPr txBox="1"/>
          <p:nvPr/>
        </p:nvSpPr>
        <p:spPr>
          <a:xfrm>
            <a:off x="3036425" y="171554"/>
            <a:ext cx="9155575" cy="668644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c(2,3)]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c("NAME", "REGION")] </a:t>
            </a:r>
            <a:endParaRPr lang="en-US" altLang="zh-TW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 49 features and 2 fields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-124.7042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24.55868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-66.9824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49.38436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First 10 features: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NAME   REGION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      Alabama    South MULTIPOLYGON (((-88.20006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  Arizona     West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 Colorado     West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5      Florida    South MULTIPOLYGON (((-81.81169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6      Georgia    South MULTIPOLYGON (((-85.60516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7        Idaho     West MULTIPOLYGON (((-116.916 45...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8      Indiana  Midwest MULTIPOLYGON (((-87.52404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9       Kansas  Midwest MULTIPOLYGON (((-102.0517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10   Louisiana    South MULTIPOLYGON (((-92.01783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766C1E-6CD2-0EBD-BBCD-5ECA994C05B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8FE83A-F671-A4B3-2BB6-87FB4FA6E343}"/>
              </a:ext>
            </a:extLst>
          </p:cNvPr>
          <p:cNvSpPr txBox="1"/>
          <p:nvPr/>
        </p:nvSpPr>
        <p:spPr>
          <a:xfrm>
            <a:off x="759361" y="1327806"/>
            <a:ext cx="1694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多屬性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資料擷取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EFBF-DBEB-54AD-00EF-B46A9BBD9704}"/>
              </a:ext>
            </a:extLst>
          </p:cNvPr>
          <p:cNvSpPr txBox="1"/>
          <p:nvPr/>
        </p:nvSpPr>
        <p:spPr>
          <a:xfrm>
            <a:off x="759361" y="2484586"/>
            <a:ext cx="210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此時亦會擷取「空間資料」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30EDBB4-D625-A8EA-FF2E-C666CC43D88E}"/>
              </a:ext>
            </a:extLst>
          </p:cNvPr>
          <p:cNvSpPr/>
          <p:nvPr/>
        </p:nvSpPr>
        <p:spPr>
          <a:xfrm>
            <a:off x="8686800" y="3271520"/>
            <a:ext cx="1137920" cy="28607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973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B1D8ECB-2346-D4A5-8D11-F7A51CFE5506}"/>
              </a:ext>
            </a:extLst>
          </p:cNvPr>
          <p:cNvSpPr txBox="1"/>
          <p:nvPr/>
        </p:nvSpPr>
        <p:spPr>
          <a:xfrm>
            <a:off x="2868093" y="1327806"/>
            <a:ext cx="9323907" cy="4885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[c(2:4),]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333333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</a:t>
            </a:r>
            <a:r>
              <a:rPr lang="en-US" altLang="zh-TW" sz="1600" kern="0" spc="15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3 features and 6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-114.8136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31.33224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-71.78699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42.04964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GEOID        NAME   REGION             AREA total_pop_10 total_pop_15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04     Arizona     West 295281.25 [km^2]      6246816     6641928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08    Colorado     West 269573.06 [km^2]      4887061     5278906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  09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12976.59 [km^2]      3545837     3593222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63385C9-9663-75BD-5733-0F753C172B8E}"/>
              </a:ext>
            </a:extLst>
          </p:cNvPr>
          <p:cNvSpPr txBox="1"/>
          <p:nvPr/>
        </p:nvSpPr>
        <p:spPr>
          <a:xfrm>
            <a:off x="759361" y="1327806"/>
            <a:ext cx="210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列資料擷取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CBD09C-A68B-AC15-189C-CB3072DF82F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1738827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897710E-9481-39A2-AA9C-D4C86E6DF40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DC5206-9324-3C3B-42F3-E3A067E81AED}"/>
              </a:ext>
            </a:extLst>
          </p:cNvPr>
          <p:cNvSpPr txBox="1"/>
          <p:nvPr/>
        </p:nvSpPr>
        <p:spPr>
          <a:xfrm>
            <a:off x="759359" y="13278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filter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30772-8FA1-8B5E-4C54-DC84DBE8DCA1}"/>
              </a:ext>
            </a:extLst>
          </p:cNvPr>
          <p:cNvSpPr txBox="1"/>
          <p:nvPr/>
        </p:nvSpPr>
        <p:spPr>
          <a:xfrm>
            <a:off x="1893175" y="21427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6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DDD5A7-3701-D5DD-CEA7-30E53AB1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69" y="104868"/>
            <a:ext cx="7088980" cy="66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F678FF-1EE7-A39E-DFC7-772CF4ADA482}"/>
              </a:ext>
            </a:extLst>
          </p:cNvPr>
          <p:cNvSpPr txBox="1"/>
          <p:nvPr/>
        </p:nvSpPr>
        <p:spPr>
          <a:xfrm>
            <a:off x="731751" y="2484518"/>
            <a:ext cx="388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Broad Street, London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John Snow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1854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霍亂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一切的起源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A385F8-D234-37D6-5558-38B7CE183A91}"/>
              </a:ext>
            </a:extLst>
          </p:cNvPr>
          <p:cNvSpPr/>
          <p:nvPr/>
        </p:nvSpPr>
        <p:spPr>
          <a:xfrm rot="20070184">
            <a:off x="7652117" y="2999808"/>
            <a:ext cx="1588697" cy="125574"/>
          </a:xfrm>
          <a:prstGeom prst="rect">
            <a:avLst/>
          </a:prstGeom>
          <a:solidFill>
            <a:srgbClr val="75AA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5DD6451-337E-2D9F-B21B-EC946379477F}"/>
              </a:ext>
            </a:extLst>
          </p:cNvPr>
          <p:cNvSpPr/>
          <p:nvPr/>
        </p:nvSpPr>
        <p:spPr>
          <a:xfrm rot="5400000">
            <a:off x="1729917" y="4998239"/>
            <a:ext cx="686620" cy="589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C118D4-B0B9-92CD-DDF8-66E97449C1BC}"/>
              </a:ext>
            </a:extLst>
          </p:cNvPr>
          <p:cNvSpPr txBox="1"/>
          <p:nvPr/>
        </p:nvSpPr>
        <p:spPr>
          <a:xfrm>
            <a:off x="455186" y="4404989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公共衛生</a:t>
            </a:r>
            <a:r>
              <a:rPr lang="en-US" altLang="zh-TW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疾病傳播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F34BDE-1EF8-651C-9681-94993074526B}"/>
              </a:ext>
            </a:extLst>
          </p:cNvPr>
          <p:cNvSpPr txBox="1"/>
          <p:nvPr/>
        </p:nvSpPr>
        <p:spPr>
          <a:xfrm>
            <a:off x="455186" y="5657474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GIS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應用</a:t>
            </a:r>
          </a:p>
        </p:txBody>
      </p:sp>
    </p:spTree>
    <p:extLst>
      <p:ext uri="{BB962C8B-B14F-4D97-AF65-F5344CB8AC3E}">
        <p14:creationId xmlns:p14="http://schemas.microsoft.com/office/powerpoint/2010/main" val="3961320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8D96837-EC39-60F6-58EE-7E452BA5D548}"/>
              </a:ext>
            </a:extLst>
          </p:cNvPr>
          <p:cNvSpPr txBox="1"/>
          <p:nvPr/>
        </p:nvSpPr>
        <p:spPr>
          <a:xfrm>
            <a:off x="2935855" y="442248"/>
            <a:ext cx="9022465" cy="62735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filter(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REGION=="West", total_pop_15&gt;5000000)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 features and 6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31.33224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-102.0422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49.00236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GEOID       NAME REGION            AREA total_pop_10 total_pop_15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04    Arizona   West 295281.3 [km^2]      6246816   6641928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08   Colorado   West 269573.1 [km^2]      4887061   5278906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06 California   West 409747.1 [km^2]     36637290   3842146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53 Washington   West 175436.0 [km^2]      6561297    6985464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MULTIPOLYGON (((-114.7196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MULTIPOLYGON (((-109.0501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MULTIPOLYGON (((-118.6034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MULTIPOLYGON (((-122.7699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D52341-1469-4AA8-294D-7C238F81B8B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1030909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CE798AA-1BF1-CAD1-D581-989FA47D46A0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C91454-1EF9-4B27-7AD3-18AA11CB6C3A}"/>
              </a:ext>
            </a:extLst>
          </p:cNvPr>
          <p:cNvSpPr txBox="1"/>
          <p:nvPr/>
        </p:nvSpPr>
        <p:spPr>
          <a:xfrm>
            <a:off x="759359" y="14294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select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343548-A30C-E3C9-A080-8913410B0E03}"/>
              </a:ext>
            </a:extLst>
          </p:cNvPr>
          <p:cNvSpPr txBox="1"/>
          <p:nvPr/>
        </p:nvSpPr>
        <p:spPr>
          <a:xfrm>
            <a:off x="1893175" y="22443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select(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3E613F-972B-2784-54C9-2338C51C487C}"/>
              </a:ext>
            </a:extLst>
          </p:cNvPr>
          <p:cNvSpPr txBox="1"/>
          <p:nvPr/>
        </p:nvSpPr>
        <p:spPr>
          <a:xfrm>
            <a:off x="1893175" y="3106288"/>
            <a:ext cx="618088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z="1800" dirty="0"/>
              <a:t>select(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, NAME, REGION)</a:t>
            </a:r>
            <a:endParaRPr lang="zh-TW" altLang="zh-TW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F6A4F1-4396-26AE-553A-5AB832AB85C7}"/>
              </a:ext>
            </a:extLst>
          </p:cNvPr>
          <p:cNvSpPr txBox="1"/>
          <p:nvPr/>
        </p:nvSpPr>
        <p:spPr>
          <a:xfrm>
            <a:off x="759359" y="4251149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mutate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09B8BF-091D-5044-7877-5C4FFC77996A}"/>
              </a:ext>
            </a:extLst>
          </p:cNvPr>
          <p:cNvSpPr txBox="1"/>
          <p:nvPr/>
        </p:nvSpPr>
        <p:spPr>
          <a:xfrm>
            <a:off x="1893175" y="5006018"/>
            <a:ext cx="902175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mutate(</a:t>
            </a:r>
            <a:r>
              <a:rPr lang="zh-TW" altLang="zh-TW" dirty="0"/>
              <a:t>資料名稱</a:t>
            </a:r>
            <a:r>
              <a:rPr lang="en-US" altLang="zh-TW" dirty="0"/>
              <a:t>, </a:t>
            </a:r>
            <a:r>
              <a:rPr lang="zh-TW" altLang="zh-TW" dirty="0"/>
              <a:t>新變數</a:t>
            </a:r>
            <a:r>
              <a:rPr lang="en-US" altLang="zh-TW" dirty="0"/>
              <a:t>1=</a:t>
            </a:r>
            <a:r>
              <a:rPr lang="zh-TW" altLang="zh-TW" dirty="0"/>
              <a:t>運算式</a:t>
            </a:r>
            <a:r>
              <a:rPr lang="en-US" altLang="zh-TW" dirty="0"/>
              <a:t>A, </a:t>
            </a:r>
            <a:r>
              <a:rPr lang="zh-TW" altLang="zh-TW" dirty="0"/>
              <a:t>新變數</a:t>
            </a:r>
            <a:r>
              <a:rPr lang="en-US" altLang="zh-TW" dirty="0"/>
              <a:t>2=</a:t>
            </a:r>
            <a:r>
              <a:rPr lang="zh-TW" altLang="zh-TW" dirty="0"/>
              <a:t>運算式</a:t>
            </a:r>
            <a:r>
              <a:rPr lang="en-US" altLang="zh-TW" dirty="0"/>
              <a:t>B, ……)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49771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D7CA9DB-47F4-0C41-5018-AC3BDBCB0C32}"/>
              </a:ext>
            </a:extLst>
          </p:cNvPr>
          <p:cNvSpPr txBox="1"/>
          <p:nvPr/>
        </p:nvSpPr>
        <p:spPr>
          <a:xfrm>
            <a:off x="2940230" y="690564"/>
            <a:ext cx="8951681" cy="598625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mutate(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total_pop_20=2*total_pop_15-total_pop_10)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49 features and 7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24.55868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-66.9824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49.38436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First 10 features: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GEOID       NAME     REGION             AREA    total_pop_10  total_pop_15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 01     Alabama    South 133709.27 [km^2]      4712651      4830620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 04     Arizona     West 295281.25 [km^2]      6246816      6641928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 08    Colorado     West 269573.06 [km^2]      4887061      5278906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 09 Connecticut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12976.59 [km^2]      3545837      3593222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   12     Florida    South 151052.01 [km^2]     18511620     19645772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 geometry   total_pop_20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MULTIPOLYGON (((-88.20006 3...      4948589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MULTIPOLYGON (((-114.7196 3...      7037040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MULTIPOLYGON (((-109.0501 4...      5670751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MULTIPOLYGON (((-73.48731 4...      3640607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MULTIPOLYGON (((-81.81169 2...     20779924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E1228A-64F9-9302-8790-CB4F25EF773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</p:spTree>
    <p:extLst>
      <p:ext uri="{BB962C8B-B14F-4D97-AF65-F5344CB8AC3E}">
        <p14:creationId xmlns:p14="http://schemas.microsoft.com/office/powerpoint/2010/main" val="445893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0ACE1B-8584-0A13-7C62-432A25D282D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207954-777C-7FC0-1F82-18EFE7870795}"/>
              </a:ext>
            </a:extLst>
          </p:cNvPr>
          <p:cNvSpPr txBox="1"/>
          <p:nvPr/>
        </p:nvSpPr>
        <p:spPr>
          <a:xfrm>
            <a:off x="2060293" y="1117687"/>
            <a:ext cx="7824485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7640F-9A4D-18D9-5863-41115917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183758" y="2550011"/>
            <a:ext cx="7824484" cy="4307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90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497EB3-9668-875F-640E-003853B4178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5B16CE-7FFB-9585-92E4-FD9654945431}"/>
              </a:ext>
            </a:extLst>
          </p:cNvPr>
          <p:cNvSpPr txBox="1"/>
          <p:nvPr/>
        </p:nvSpPr>
        <p:spPr>
          <a:xfrm>
            <a:off x="4716327" y="1242579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解決文字重疊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FCEF5B-6669-DF47-3F87-576CD468B767}"/>
              </a:ext>
            </a:extLst>
          </p:cNvPr>
          <p:cNvSpPr txBox="1"/>
          <p:nvPr/>
        </p:nvSpPr>
        <p:spPr>
          <a:xfrm>
            <a:off x="2314937" y="3094407"/>
            <a:ext cx="799810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yutannihilation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DF175D-FE13-D0FA-1389-BFD15AE43629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</p:spTree>
    <p:extLst>
      <p:ext uri="{BB962C8B-B14F-4D97-AF65-F5344CB8AC3E}">
        <p14:creationId xmlns:p14="http://schemas.microsoft.com/office/powerpoint/2010/main" val="254183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3E3E6BE-0289-E8A2-5A13-2F58D060F61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722AFC-471E-560F-1E0E-B9D8AAAE67F7}"/>
              </a:ext>
            </a:extLst>
          </p:cNvPr>
          <p:cNvSpPr txBox="1"/>
          <p:nvPr/>
        </p:nvSpPr>
        <p:spPr>
          <a:xfrm>
            <a:off x="1033875" y="1221860"/>
            <a:ext cx="10124248" cy="170816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geom_sf_text_repel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(label=NAME),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en-US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nudge_x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=-0.1,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nudge_y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=0.4, size=4, color="blue")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A68384-3D56-7F1D-1454-1E5AA895B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633726" y="3039979"/>
            <a:ext cx="6924547" cy="381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2612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FD80E45-7B61-46CE-CA03-A50880E37B36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F84AAB-F70B-C2DD-B570-FD8A80A68EF6}"/>
              </a:ext>
            </a:extLst>
          </p:cNvPr>
          <p:cNvSpPr txBox="1"/>
          <p:nvPr/>
        </p:nvSpPr>
        <p:spPr>
          <a:xfrm>
            <a:off x="3005560" y="2674947"/>
            <a:ext cx="6180880" cy="15081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size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color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fill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03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FD0355-6678-CDD3-3DEE-01F3201AE332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C66F36-AEE2-3E23-8F71-45DFEEF3A3CA}"/>
              </a:ext>
            </a:extLst>
          </p:cNvPr>
          <p:cNvSpPr txBox="1"/>
          <p:nvPr/>
        </p:nvSpPr>
        <p:spPr>
          <a:xfrm>
            <a:off x="1986987" y="1401731"/>
            <a:ext cx="7886217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fill=total_pop_15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6EA3C-790E-E5C4-E467-28A66867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r="1013" b="9246"/>
          <a:stretch/>
        </p:blipFill>
        <p:spPr bwMode="auto">
          <a:xfrm>
            <a:off x="2101287" y="2409363"/>
            <a:ext cx="8538298" cy="41433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53D413-4546-8011-0709-6687A45EB99A}"/>
              </a:ext>
            </a:extLst>
          </p:cNvPr>
          <p:cNvSpPr txBox="1"/>
          <p:nvPr/>
        </p:nvSpPr>
        <p:spPr>
          <a:xfrm>
            <a:off x="9674866" y="5120256"/>
            <a:ext cx="1360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預設：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數值小深色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數值大淺色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1136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B91920-8770-70B9-BA3F-587CABE49E7C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36CC21-C2F9-B100-E41C-21E2D177A9BB}"/>
              </a:ext>
            </a:extLst>
          </p:cNvPr>
          <p:cNvSpPr txBox="1"/>
          <p:nvPr/>
        </p:nvSpPr>
        <p:spPr>
          <a:xfrm>
            <a:off x="1986987" y="1309133"/>
            <a:ext cx="78862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scale_fill_continuous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(low="#D2E9FF", high="#004B97")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DC41F1-5F0E-2685-13B2-7F0E7126B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b="8760"/>
          <a:stretch/>
        </p:blipFill>
        <p:spPr bwMode="auto">
          <a:xfrm>
            <a:off x="2250215" y="2611011"/>
            <a:ext cx="8058317" cy="3941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745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1AEC69-DEAC-51EA-BB35-170FB814B5F7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744EC7-5924-646C-BA91-12D34413A83C}"/>
              </a:ext>
            </a:extLst>
          </p:cNvPr>
          <p:cNvSpPr txBox="1"/>
          <p:nvPr/>
        </p:nvSpPr>
        <p:spPr>
          <a:xfrm>
            <a:off x="1813367" y="1309133"/>
            <a:ext cx="8754319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F8FFD7-11AF-9535-E20F-CEBB375A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9" b="10949"/>
          <a:stretch/>
        </p:blipFill>
        <p:spPr bwMode="auto">
          <a:xfrm>
            <a:off x="2089127" y="2720437"/>
            <a:ext cx="8478559" cy="3969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07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9512BC-C9E6-FE92-288E-867DCA84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68" y="0"/>
            <a:ext cx="4460098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案例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4708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D3107-AF8C-12C5-815F-119A1673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8" r="3264" b="8860"/>
          <a:stretch/>
        </p:blipFill>
        <p:spPr>
          <a:xfrm>
            <a:off x="5271781" y="0"/>
            <a:ext cx="6920219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75A931-20C4-EA9F-5637-D38116866A28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08D5CC-1AF3-598D-7CFA-319D007CA6D3}"/>
              </a:ext>
            </a:extLst>
          </p:cNvPr>
          <p:cNvSpPr txBox="1"/>
          <p:nvPr/>
        </p:nvSpPr>
        <p:spPr>
          <a:xfrm>
            <a:off x="10598734" y="136526"/>
            <a:ext cx="149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調色板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9B2E4A-890D-248E-828A-8E6BB1F87E33}"/>
              </a:ext>
            </a:extLst>
          </p:cNvPr>
          <p:cNvSpPr txBox="1"/>
          <p:nvPr/>
        </p:nvSpPr>
        <p:spPr>
          <a:xfrm>
            <a:off x="1029980" y="2769883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direction=0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5953E4-95AB-892A-A2AD-CDBD6786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4" t="8247" r="27486" b="89376"/>
          <a:stretch/>
        </p:blipFill>
        <p:spPr>
          <a:xfrm flipH="1">
            <a:off x="374068" y="5023324"/>
            <a:ext cx="4577079" cy="2123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361D3D3-FA91-C57D-FE48-5AE715A5BB9C}"/>
              </a:ext>
            </a:extLst>
          </p:cNvPr>
          <p:cNvSpPr txBox="1"/>
          <p:nvPr/>
        </p:nvSpPr>
        <p:spPr>
          <a:xfrm>
            <a:off x="1029980" y="4513543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B03CB1-95D5-8C1B-ACD3-A4195A4B1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5" t="8371" r="27486" b="89369"/>
          <a:stretch/>
        </p:blipFill>
        <p:spPr>
          <a:xfrm>
            <a:off x="374069" y="3304556"/>
            <a:ext cx="4577079" cy="2019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4ACAE90-7ECC-6AD8-A6CB-7766DEB41BDC}"/>
              </a:ext>
            </a:extLst>
          </p:cNvPr>
          <p:cNvSpPr txBox="1"/>
          <p:nvPr/>
        </p:nvSpPr>
        <p:spPr>
          <a:xfrm>
            <a:off x="2212399" y="3508591"/>
            <a:ext cx="90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數字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3A8CC2-70E6-5430-B718-372EDDA4E309}"/>
              </a:ext>
            </a:extLst>
          </p:cNvPr>
          <p:cNvSpPr txBox="1"/>
          <p:nvPr/>
        </p:nvSpPr>
        <p:spPr>
          <a:xfrm>
            <a:off x="374068" y="3508591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大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6FE27-E444-03DD-C9DC-51F971D96E48}"/>
              </a:ext>
            </a:extLst>
          </p:cNvPr>
          <p:cNvSpPr txBox="1"/>
          <p:nvPr/>
        </p:nvSpPr>
        <p:spPr>
          <a:xfrm>
            <a:off x="4378537" y="3506486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小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CE7492A-67B7-6911-33FA-D79C0A045A6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84459" y="3739424"/>
            <a:ext cx="1327940" cy="0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C40335E-15E3-DA90-8836-75BF509B2C0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12815" y="3737319"/>
            <a:ext cx="1265722" cy="2105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0093FAD-35E4-330D-CD07-726D152C6A72}"/>
              </a:ext>
            </a:extLst>
          </p:cNvPr>
          <p:cNvSpPr txBox="1"/>
          <p:nvPr/>
        </p:nvSpPr>
        <p:spPr>
          <a:xfrm>
            <a:off x="2212399" y="5266980"/>
            <a:ext cx="90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數字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4640DB1-F0A9-B097-B29A-FCD8BC1FCD4C}"/>
              </a:ext>
            </a:extLst>
          </p:cNvPr>
          <p:cNvSpPr txBox="1"/>
          <p:nvPr/>
        </p:nvSpPr>
        <p:spPr>
          <a:xfrm>
            <a:off x="374068" y="5266980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大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FC7B67E-44F0-2EAC-3772-BFC47E8E2AE5}"/>
              </a:ext>
            </a:extLst>
          </p:cNvPr>
          <p:cNvSpPr txBox="1"/>
          <p:nvPr/>
        </p:nvSpPr>
        <p:spPr>
          <a:xfrm>
            <a:off x="4378537" y="5264875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小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DB2512B-424C-A3DA-63C0-B5855FE536B7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884459" y="5497813"/>
            <a:ext cx="1327940" cy="0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FB46D91-71AD-3454-0645-9F3134C0A38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3112815" y="5495708"/>
            <a:ext cx="1265722" cy="2105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3A2944B-EC55-7343-86B6-20B48AF71CF7}"/>
              </a:ext>
            </a:extLst>
          </p:cNvPr>
          <p:cNvSpPr txBox="1"/>
          <p:nvPr/>
        </p:nvSpPr>
        <p:spPr>
          <a:xfrm>
            <a:off x="515516" y="2053885"/>
            <a:ext cx="44356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200" b="1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</a:t>
            </a:r>
            <a:endParaRPr lang="zh-TW" altLang="en-US" sz="2200" b="1" dirty="0"/>
          </a:p>
        </p:txBody>
      </p:sp>
      <p:sp>
        <p:nvSpPr>
          <p:cNvPr id="44" name="左中括弧 43">
            <a:extLst>
              <a:ext uri="{FF2B5EF4-FFF2-40B4-BE49-F238E27FC236}">
                <a16:creationId xmlns:a16="http://schemas.microsoft.com/office/drawing/2014/main" id="{49EB0580-70BE-DBA2-F536-59A5A818C2FC}"/>
              </a:ext>
            </a:extLst>
          </p:cNvPr>
          <p:cNvSpPr/>
          <p:nvPr/>
        </p:nvSpPr>
        <p:spPr>
          <a:xfrm>
            <a:off x="5573417" y="60960"/>
            <a:ext cx="201527" cy="3296323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左中括弧 44">
            <a:extLst>
              <a:ext uri="{FF2B5EF4-FFF2-40B4-BE49-F238E27FC236}">
                <a16:creationId xmlns:a16="http://schemas.microsoft.com/office/drawing/2014/main" id="{3237D972-5D23-ABCD-3324-DFCD94E2AE17}"/>
              </a:ext>
            </a:extLst>
          </p:cNvPr>
          <p:cNvSpPr/>
          <p:nvPr/>
        </p:nvSpPr>
        <p:spPr>
          <a:xfrm>
            <a:off x="5573417" y="5047771"/>
            <a:ext cx="201527" cy="1709264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左中括弧 45">
            <a:extLst>
              <a:ext uri="{FF2B5EF4-FFF2-40B4-BE49-F238E27FC236}">
                <a16:creationId xmlns:a16="http://schemas.microsoft.com/office/drawing/2014/main" id="{70839D9A-B60B-A990-41B4-80A73915D91D}"/>
              </a:ext>
            </a:extLst>
          </p:cNvPr>
          <p:cNvSpPr/>
          <p:nvPr/>
        </p:nvSpPr>
        <p:spPr>
          <a:xfrm>
            <a:off x="5573417" y="3497698"/>
            <a:ext cx="201527" cy="1449108"/>
          </a:xfrm>
          <a:prstGeom prst="leftBracke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D46C1CD-5E06-1EA4-49A8-090E5685254E}"/>
              </a:ext>
            </a:extLst>
          </p:cNvPr>
          <p:cNvSpPr txBox="1"/>
          <p:nvPr/>
        </p:nvSpPr>
        <p:spPr>
          <a:xfrm>
            <a:off x="5199754" y="970457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5F1C0DB-BAF9-036C-2F7A-55FD64FDE86E}"/>
              </a:ext>
            </a:extLst>
          </p:cNvPr>
          <p:cNvSpPr txBox="1"/>
          <p:nvPr/>
        </p:nvSpPr>
        <p:spPr>
          <a:xfrm>
            <a:off x="5199754" y="5214140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219CED9-1F80-5A42-4F58-2EC1EE16C13F}"/>
              </a:ext>
            </a:extLst>
          </p:cNvPr>
          <p:cNvSpPr txBox="1"/>
          <p:nvPr/>
        </p:nvSpPr>
        <p:spPr>
          <a:xfrm>
            <a:off x="5199754" y="3497698"/>
            <a:ext cx="36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</a:t>
            </a:r>
          </a:p>
        </p:txBody>
      </p:sp>
    </p:spTree>
    <p:extLst>
      <p:ext uri="{BB962C8B-B14F-4D97-AF65-F5344CB8AC3E}">
        <p14:creationId xmlns:p14="http://schemas.microsoft.com/office/powerpoint/2010/main" val="3666875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95BCDB-5C6F-0069-7609-7E0771C954EC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BFF99A-0F8A-5A2C-356D-D360E05EF5C9}"/>
              </a:ext>
            </a:extLst>
          </p:cNvPr>
          <p:cNvSpPr txBox="1"/>
          <p:nvPr/>
        </p:nvSpPr>
        <p:spPr>
          <a:xfrm>
            <a:off x="1813367" y="1309133"/>
            <a:ext cx="8754319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fill=REGION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37799D-3B00-B641-91C2-DFF6481287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5820"/>
          <a:stretch/>
        </p:blipFill>
        <p:spPr bwMode="auto">
          <a:xfrm>
            <a:off x="1944004" y="2350070"/>
            <a:ext cx="8884956" cy="4276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8428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47B6B2-B512-0823-E428-7F9FFB5243C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58504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scale_fill_manual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(values=c("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"="#FFC1E0", "Midwest"="#97CBFF",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"South"="#A6FFA6", "West"="#FFFFE0"))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7D8544-A029-AE62-5352-1A4BBCD3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291"/>
          <a:stretch/>
        </p:blipFill>
        <p:spPr bwMode="auto">
          <a:xfrm>
            <a:off x="2561026" y="2778435"/>
            <a:ext cx="7941906" cy="3890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34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47B6B2-B512-0823-E428-7F9FFB5243C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(palette="Set3")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76A9F4-87EF-7224-BE87-F94D5544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199" r="3264" b="31477"/>
          <a:stretch/>
        </p:blipFill>
        <p:spPr>
          <a:xfrm>
            <a:off x="6337080" y="136526"/>
            <a:ext cx="5854920" cy="13366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9C8AB0-3B6B-3113-0AD7-D105BBC7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92" y="2413836"/>
            <a:ext cx="848941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8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6EBD6F-7F3E-6A02-B6C3-0267DAADA57B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290E51-1D37-4F6E-23EE-C71B522149DF}"/>
              </a:ext>
            </a:extLst>
          </p:cNvPr>
          <p:cNvSpPr txBox="1"/>
          <p:nvPr/>
        </p:nvSpPr>
        <p:spPr>
          <a:xfrm>
            <a:off x="2799079" y="1909871"/>
            <a:ext cx="659384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mutate(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新增屬性名稱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29D011-6491-0EDD-6D8B-1CA420A5182D}"/>
              </a:ext>
            </a:extLst>
          </p:cNvPr>
          <p:cNvSpPr txBox="1"/>
          <p:nvPr/>
        </p:nvSpPr>
        <p:spPr>
          <a:xfrm>
            <a:off x="3248560" y="4548019"/>
            <a:ext cx="551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</a:t>
            </a:r>
            <a:r>
              <a:rPr lang="en-US" altLang="zh-TW" sz="24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表示以上判斷式之外的所有情況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695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941DF13-2520-0E25-028D-428918CEEED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7BBBBE-37B9-530C-4B3D-E1EF0D55DD8D}"/>
              </a:ext>
            </a:extLst>
          </p:cNvPr>
          <p:cNvSpPr txBox="1"/>
          <p:nvPr/>
        </p:nvSpPr>
        <p:spPr>
          <a:xfrm>
            <a:off x="1329874" y="1736369"/>
            <a:ext cx="9933507" cy="442172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計算人口與土地平均值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=mean(us_states$total_pop_15)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us_states$AREA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us_states_rule3=mutate(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"HPLA",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"LPLA" 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93E888-878A-2B3D-0460-E1D7546DBFAD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34F06B7-583D-F62B-D5A4-D30059A758BB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93E07F-272E-B537-CAEE-BD69C3311884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B2C887-0767-0BB9-3957-35811715E5E6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E8E40D-775B-BBA8-3DBC-5487A4AF9015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21F1A2-F955-5602-A637-B94B79DE2B00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26A347-D0D8-A83A-5B99-F788AC8621AB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3CA429-3CD8-9DD6-7A10-8AFE14414AB4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131418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252A34-5889-F725-4C06-52216762445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93F52A24-5BDC-8D6B-8A0A-805A2AF42A6D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43B9DD-72DD-823F-6DCD-50E6173D1850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3A91C3-71C8-93C2-73F9-7CE9165B8E93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611B94-E998-5AAE-A531-B3298185BB05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0D44E7-AABA-9469-4A92-4765ABDFB784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D5DFA9-722B-551B-B35C-B6C556FA6714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DE3D5C-38FE-4A7A-6D3D-D6A9DB3B1ACF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3CC406-3672-9129-2090-1864CE39EF28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8D42AD-C946-C478-80D7-C449F310F397}"/>
              </a:ext>
            </a:extLst>
          </p:cNvPr>
          <p:cNvSpPr txBox="1"/>
          <p:nvPr/>
        </p:nvSpPr>
        <p:spPr>
          <a:xfrm>
            <a:off x="773937" y="1454548"/>
            <a:ext cx="68518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繪製地圖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(data=us_states_rule3,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(fill=CLASS))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4DEFE26-F231-1BE3-AB6E-52C1D1DC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5462"/>
          <a:stretch/>
        </p:blipFill>
        <p:spPr bwMode="auto">
          <a:xfrm>
            <a:off x="790954" y="2920623"/>
            <a:ext cx="7725544" cy="3769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7552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7F98D1-FC20-D25C-7D1E-26B7A545C679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總整理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03C9624-8F19-E12F-286E-3505EEE97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67396"/>
              </p:ext>
            </p:extLst>
          </p:nvPr>
        </p:nvGraphicFramePr>
        <p:xfrm>
          <a:off x="307496" y="1034610"/>
          <a:ext cx="11552331" cy="54042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8093">
                  <a:extLst>
                    <a:ext uri="{9D8B030D-6E8A-4147-A177-3AD203B41FA5}">
                      <a16:colId xmlns:a16="http://schemas.microsoft.com/office/drawing/2014/main" val="64057946"/>
                    </a:ext>
                  </a:extLst>
                </a:gridCol>
                <a:gridCol w="2745094">
                  <a:extLst>
                    <a:ext uri="{9D8B030D-6E8A-4147-A177-3AD203B41FA5}">
                      <a16:colId xmlns:a16="http://schemas.microsoft.com/office/drawing/2014/main" val="2936211078"/>
                    </a:ext>
                  </a:extLst>
                </a:gridCol>
                <a:gridCol w="4123014">
                  <a:extLst>
                    <a:ext uri="{9D8B030D-6E8A-4147-A177-3AD203B41FA5}">
                      <a16:colId xmlns:a16="http://schemas.microsoft.com/office/drawing/2014/main" val="526522406"/>
                    </a:ext>
                  </a:extLst>
                </a:gridCol>
                <a:gridCol w="156703">
                  <a:extLst>
                    <a:ext uri="{9D8B030D-6E8A-4147-A177-3AD203B41FA5}">
                      <a16:colId xmlns:a16="http://schemas.microsoft.com/office/drawing/2014/main" val="1637762886"/>
                    </a:ext>
                  </a:extLst>
                </a:gridCol>
                <a:gridCol w="1712205">
                  <a:extLst>
                    <a:ext uri="{9D8B030D-6E8A-4147-A177-3AD203B41FA5}">
                      <a16:colId xmlns:a16="http://schemas.microsoft.com/office/drawing/2014/main" val="2682780618"/>
                    </a:ext>
                  </a:extLst>
                </a:gridCol>
                <a:gridCol w="1867222">
                  <a:extLst>
                    <a:ext uri="{9D8B030D-6E8A-4147-A177-3AD203B41FA5}">
                      <a16:colId xmlns:a16="http://schemas.microsoft.com/office/drawing/2014/main" val="1663004631"/>
                    </a:ext>
                  </a:extLst>
                </a:gridCol>
              </a:tblGrid>
              <a:tr h="320083">
                <a:tc row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參數設置</a:t>
                      </a:r>
                      <a:endParaRPr lang="zh-TW" altLang="en-US" sz="2000" dirty="0"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5616"/>
                  </a:ext>
                </a:extLst>
              </a:tr>
              <a:tr h="39257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geom_sf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(data=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aes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altLang="zh-TW" sz="20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屬性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))+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30801"/>
                  </a:ext>
                </a:extLst>
              </a:tr>
              <a:tr h="346505">
                <a:tc rowSpan="9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數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值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給定兩端點顏色，以設置漸層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948342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9331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給定兩端點顏色，以設置漸層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41262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357333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_gradient2()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給定兩端點及中間點顏色，設置漸層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最低數值顏色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42846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最高數值顏色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40647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mid=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mid=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中間值顏色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85606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_distiller()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給定調色板，以設置階層顏色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參考調色板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642399"/>
                  </a:ext>
                </a:extLst>
              </a:tr>
              <a:tr h="346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direction=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direction=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填色順序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70089"/>
                  </a:ext>
                </a:extLst>
              </a:tr>
              <a:tr h="346505">
                <a:tc row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類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別</a:t>
                      </a: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型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設定各屬性值所對應之顏色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value=c()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values=c()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各屬性值顏色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28252"/>
                  </a:ext>
                </a:extLst>
              </a:tr>
              <a:tr h="69301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_brewer()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給定調色板，以設置階層顏色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參考調色板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543854"/>
                  </a:ext>
                </a:extLst>
              </a:tr>
              <a:tr h="533578">
                <a:tc gridSpan="6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 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 </a:t>
                      </a:r>
                      <a:r>
                        <a:rPr lang="zh-TW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可填入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、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 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與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</a:t>
                      </a:r>
                      <a:r>
                        <a:rPr lang="zh-TW" alt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可</a:t>
                      </a:r>
                      <a:r>
                        <a:rPr lang="zh-TW" altLang="en-US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另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填入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，前者參數為</a:t>
                      </a:r>
                      <a:r>
                        <a:rPr lang="zh-TW" altLang="en-US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range=c()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；後者為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values=c()</a:t>
                      </a:r>
                      <a:endParaRPr lang="zh-TW" sz="16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9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655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BB42FD-DE39-1E4E-9735-A8C9A41A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DBE68F-FCF0-CE50-B491-DC85EE7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000"/>
            <a:ext cx="4257040" cy="545199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FEEA1A-DF73-5283-1027-5D2CB63C1BAE}"/>
              </a:ext>
            </a:extLst>
          </p:cNvPr>
          <p:cNvSpPr txBox="1"/>
          <p:nvPr/>
        </p:nvSpPr>
        <p:spPr>
          <a:xfrm>
            <a:off x="4343776" y="63291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7539B7-735F-D62F-E2EC-8300270F3F8A}"/>
              </a:ext>
            </a:extLst>
          </p:cNvPr>
          <p:cNvSpPr txBox="1"/>
          <p:nvPr/>
        </p:nvSpPr>
        <p:spPr>
          <a:xfrm>
            <a:off x="4343776" y="208033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C4D1FF-24A9-62E6-3B52-CAFBCD414E6A}"/>
              </a:ext>
            </a:extLst>
          </p:cNvPr>
          <p:cNvSpPr txBox="1"/>
          <p:nvPr/>
        </p:nvSpPr>
        <p:spPr>
          <a:xfrm>
            <a:off x="4343776" y="352776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696048-6B9C-8589-9CCF-82285E5E8DE3}"/>
              </a:ext>
            </a:extLst>
          </p:cNvPr>
          <p:cNvSpPr txBox="1"/>
          <p:nvPr/>
        </p:nvSpPr>
        <p:spPr>
          <a:xfrm>
            <a:off x="4343776" y="497518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5D2AF9-8014-8FF3-C1A4-0385ACA3539E}"/>
              </a:ext>
            </a:extLst>
          </p:cNvPr>
          <p:cNvSpPr txBox="1"/>
          <p:nvPr/>
        </p:nvSpPr>
        <p:spPr>
          <a:xfrm>
            <a:off x="3567601" y="96120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(A)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55EB8B-C727-BE65-F41D-87CF4FFC1D23}"/>
              </a:ext>
            </a:extLst>
          </p:cNvPr>
          <p:cNvSpPr txBox="1"/>
          <p:nvPr/>
        </p:nvSpPr>
        <p:spPr>
          <a:xfrm>
            <a:off x="3567601" y="2408634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(B)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CA9F10-FC7D-8ADF-3BA9-6168EB1A3AA7}"/>
              </a:ext>
            </a:extLst>
          </p:cNvPr>
          <p:cNvSpPr txBox="1"/>
          <p:nvPr/>
        </p:nvSpPr>
        <p:spPr>
          <a:xfrm>
            <a:off x="3567601" y="3855866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(C)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2087CC-66DD-7554-7AFA-182E1DFEFD09}"/>
              </a:ext>
            </a:extLst>
          </p:cNvPr>
          <p:cNvSpPr txBox="1"/>
          <p:nvPr/>
        </p:nvSpPr>
        <p:spPr>
          <a:xfrm>
            <a:off x="3567601" y="5303098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(D)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F682B7-4BB9-F2D7-7FEC-C7A6239727CF}"/>
              </a:ext>
            </a:extLst>
          </p:cNvPr>
          <p:cNvSpPr txBox="1"/>
          <p:nvPr/>
        </p:nvSpPr>
        <p:spPr>
          <a:xfrm>
            <a:off x="243840" y="6187072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1ED265-0D96-1D8B-5580-E4FC854C8145}"/>
              </a:ext>
            </a:extLst>
          </p:cNvPr>
          <p:cNvSpPr txBox="1"/>
          <p:nvPr/>
        </p:nvSpPr>
        <p:spPr>
          <a:xfrm>
            <a:off x="1624484" y="6187072"/>
            <a:ext cx="3124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行政區（如中正區、士林區</a:t>
            </a: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…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）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3AC4386-F01B-7FF4-5B9E-D019EC6F7F5A}"/>
              </a:ext>
            </a:extLst>
          </p:cNvPr>
          <p:cNvSpPr txBox="1"/>
          <p:nvPr/>
        </p:nvSpPr>
        <p:spPr>
          <a:xfrm>
            <a:off x="243840" y="6464567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A4533B-6612-C047-60FD-9BFC72784967}"/>
              </a:ext>
            </a:extLst>
          </p:cNvPr>
          <p:cNvSpPr txBox="1"/>
          <p:nvPr/>
        </p:nvSpPr>
        <p:spPr>
          <a:xfrm>
            <a:off x="1624484" y="6464567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人口數</a:t>
            </a:r>
          </a:p>
        </p:txBody>
      </p:sp>
    </p:spTree>
    <p:extLst>
      <p:ext uri="{BB962C8B-B14F-4D97-AF65-F5344CB8AC3E}">
        <p14:creationId xmlns:p14="http://schemas.microsoft.com/office/powerpoint/2010/main" val="1360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1CFA5B-5C0C-F13E-6025-CBCEC86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6BE043-3022-AD4D-979A-AC0E02010BF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CF7BE1-241C-04F3-777C-71F348CC0ED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ACBC02-4B0E-19CB-F2B5-402954FB074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上一張投影片的臺北地圖，最可能是哪一程式碼的結果？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07EB8-24D5-35AA-2BBA-E2BA7E3501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案例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B2980-A7CA-D198-FB6E-66632D05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"/>
          <a:stretch/>
        </p:blipFill>
        <p:spPr>
          <a:xfrm>
            <a:off x="4010098" y="22413"/>
            <a:ext cx="7372343" cy="2954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A17AB0-5922-6AAA-16BC-4030BC73D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"/>
          <a:stretch/>
        </p:blipFill>
        <p:spPr>
          <a:xfrm>
            <a:off x="731751" y="3098756"/>
            <a:ext cx="5544161" cy="3713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0C91AA-4AFD-222C-3E8E-81B40357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940" y="3094692"/>
            <a:ext cx="4233374" cy="36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09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BDF41A-C12E-15B2-0C0E-961C92135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85" y="474173"/>
            <a:ext cx="5011838" cy="6091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C72BC-A7F2-A602-3523-8DEB11D2C1BC}"/>
              </a:ext>
            </a:extLst>
          </p:cNvPr>
          <p:cNvSpPr txBox="1"/>
          <p:nvPr/>
        </p:nvSpPr>
        <p:spPr>
          <a:xfrm>
            <a:off x="223779" y="2839095"/>
            <a:ext cx="6180880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54EB36-DDF8-EF5D-2E11-1A0040B0C36A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圖層套疊</a:t>
            </a:r>
          </a:p>
        </p:txBody>
      </p:sp>
    </p:spTree>
    <p:extLst>
      <p:ext uri="{BB962C8B-B14F-4D97-AF65-F5344CB8AC3E}">
        <p14:creationId xmlns:p14="http://schemas.microsoft.com/office/powerpoint/2010/main" val="3096917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0C733F-2D43-CA1B-8D48-B9BB4927C674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3FD86B-3D0D-3807-7765-31E2B75F79D7}"/>
              </a:ext>
            </a:extLst>
          </p:cNvPr>
          <p:cNvSpPr txBox="1"/>
          <p:nvPr/>
        </p:nvSpPr>
        <p:spPr>
          <a:xfrm>
            <a:off x="3005560" y="3301824"/>
            <a:ext cx="6180880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52753E-0B6E-7FC9-B32A-60E444F97FDB}"/>
              </a:ext>
            </a:extLst>
          </p:cNvPr>
          <p:cNvSpPr txBox="1"/>
          <p:nvPr/>
        </p:nvSpPr>
        <p:spPr>
          <a:xfrm>
            <a:off x="4484047" y="1327549"/>
            <a:ext cx="322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34846F-D42D-2FAF-050F-65D3DFED37EF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</p:spTree>
    <p:extLst>
      <p:ext uri="{BB962C8B-B14F-4D97-AF65-F5344CB8AC3E}">
        <p14:creationId xmlns:p14="http://schemas.microsoft.com/office/powerpoint/2010/main" val="3480142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0E0634-18BF-9BD1-C76B-600C5146D33D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F90739-0DF3-30C3-7675-3E864BDAA6CF}"/>
              </a:ext>
            </a:extLst>
          </p:cNvPr>
          <p:cNvSpPr txBox="1"/>
          <p:nvPr/>
        </p:nvSpPr>
        <p:spPr>
          <a:xfrm>
            <a:off x="1234632" y="1423124"/>
            <a:ext cx="9722735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參數設定：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location</a:t>
            </a:r>
            <a:endParaRPr lang="en-US" altLang="zh-TW" sz="2600" b="1" spc="15" dirty="0">
              <a:solidFill>
                <a:srgbClr val="333333"/>
              </a:solidFill>
              <a:latin typeface="Georgia" panose="02040502050405020303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，右下角）、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，右上角）、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，左下角）、</a:t>
            </a:r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，左上角）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</a:t>
            </a:r>
            <a:r>
              <a:rPr lang="zh-TW" altLang="en-US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pad_y</a:t>
            </a:r>
            <a:endParaRPr lang="en-US" altLang="zh-TW" sz="2600" b="1" spc="15" dirty="0">
              <a:solidFill>
                <a:srgbClr val="333333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pad_x=unit(10, "cm")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橫向移動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公分</a:t>
            </a: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</a:t>
            </a: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height=unit(2.5, “mm”)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指北針高度為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2.5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mm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97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778C990-549F-9F96-C709-9CA9E5076300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BBE7F-618C-5284-1707-CACAA2C68FCD}"/>
              </a:ext>
            </a:extLst>
          </p:cNvPr>
          <p:cNvSpPr txBox="1"/>
          <p:nvPr/>
        </p:nvSpPr>
        <p:spPr>
          <a:xfrm>
            <a:off x="856526" y="1423124"/>
            <a:ext cx="97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B47FB2-6A3D-D496-D8D4-004E997FE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99865"/>
              </p:ext>
            </p:extLst>
          </p:nvPr>
        </p:nvGraphicFramePr>
        <p:xfrm>
          <a:off x="960931" y="2867295"/>
          <a:ext cx="10270138" cy="18774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13088">
                  <a:extLst>
                    <a:ext uri="{9D8B030D-6E8A-4147-A177-3AD203B41FA5}">
                      <a16:colId xmlns:a16="http://schemas.microsoft.com/office/drawing/2014/main" val="3276359398"/>
                    </a:ext>
                  </a:extLst>
                </a:gridCol>
                <a:gridCol w="4120192">
                  <a:extLst>
                    <a:ext uri="{9D8B030D-6E8A-4147-A177-3AD203B41FA5}">
                      <a16:colId xmlns:a16="http://schemas.microsoft.com/office/drawing/2014/main" val="1194758832"/>
                    </a:ext>
                  </a:extLst>
                </a:gridCol>
                <a:gridCol w="4436858">
                  <a:extLst>
                    <a:ext uri="{9D8B030D-6E8A-4147-A177-3AD203B41FA5}">
                      <a16:colId xmlns:a16="http://schemas.microsoft.com/office/drawing/2014/main" val="1849659235"/>
                    </a:ext>
                  </a:extLst>
                </a:gridCol>
              </a:tblGrid>
              <a:tr h="902065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bar</a:t>
                      </a:r>
                      <a:r>
                        <a:rPr lang="zh-TW" alt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（預設）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ticks</a:t>
                      </a:r>
                      <a:endParaRPr lang="zh-TW" altLang="en-US" sz="2400" b="1" kern="100" spc="15" dirty="0">
                        <a:solidFill>
                          <a:schemeClr val="lt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828954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比例尺</a:t>
                      </a:r>
                    </a:p>
                    <a:p>
                      <a:pPr algn="ctr"/>
                      <a:r>
                        <a:rPr lang="zh-TW" sz="24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66947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2"/>
          <a:srcRect l="5943" t="38354" b="6596"/>
          <a:stretch/>
        </p:blipFill>
        <p:spPr bwMode="auto">
          <a:xfrm>
            <a:off x="2760980" y="4070667"/>
            <a:ext cx="3983378" cy="37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6" b="4235"/>
          <a:stretch/>
        </p:blipFill>
        <p:spPr bwMode="auto">
          <a:xfrm>
            <a:off x="6904534" y="4095908"/>
            <a:ext cx="4180345" cy="349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1779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182C04-555B-37E7-5333-D9B73BBF58AE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54140D-FD37-68FF-DD00-47C7293D91FF}"/>
              </a:ext>
            </a:extLst>
          </p:cNvPr>
          <p:cNvSpPr txBox="1"/>
          <p:nvPr/>
        </p:nvSpPr>
        <p:spPr>
          <a:xfrm>
            <a:off x="856526" y="1423124"/>
            <a:ext cx="97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B16C37-BC74-E4A9-10B0-2D9740F28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577054"/>
              </p:ext>
            </p:extLst>
          </p:nvPr>
        </p:nvGraphicFramePr>
        <p:xfrm>
          <a:off x="609660" y="2098628"/>
          <a:ext cx="11158728" cy="214825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553132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north_arrow_orienteering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（預設）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north_arrow_fancy_orienteering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16732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指北針</a:t>
                      </a:r>
                    </a:p>
                    <a:p>
                      <a:pPr algn="ctr"/>
                      <a:r>
                        <a:rPr lang="zh-TW" sz="24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2052" name="圖片 6">
            <a:extLst>
              <a:ext uri="{FF2B5EF4-FFF2-40B4-BE49-F238E27FC236}">
                <a16:creationId xmlns:a16="http://schemas.microsoft.com/office/drawing/2014/main" id="{570DE9B4-969F-03CB-044D-C0C05A1F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74" y="2919174"/>
            <a:ext cx="100647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8">
            <a:extLst>
              <a:ext uri="{FF2B5EF4-FFF2-40B4-BE49-F238E27FC236}">
                <a16:creationId xmlns:a16="http://schemas.microsoft.com/office/drawing/2014/main" id="{AE201BC7-83F3-5DC2-7C0C-0B113998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71" y="2896155"/>
            <a:ext cx="800100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E147FB-7F4F-E14D-1DA5-F1A4B9F9D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97036"/>
              </p:ext>
            </p:extLst>
          </p:nvPr>
        </p:nvGraphicFramePr>
        <p:xfrm>
          <a:off x="609660" y="4481833"/>
          <a:ext cx="11158728" cy="222376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789427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參數值</a:t>
                      </a:r>
                    </a:p>
                    <a:p>
                      <a:pPr algn="ctr"/>
                      <a:r>
                        <a:rPr lang="en-US" sz="24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north_arrow_minimal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north_arrow_nautical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34340">
                <a:tc>
                  <a:txBody>
                    <a:bodyPr/>
                    <a:lstStyle/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指北針</a:t>
                      </a:r>
                    </a:p>
                    <a:p>
                      <a:pPr algn="ctr"/>
                      <a:r>
                        <a:rPr lang="zh-TW" sz="24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圖示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2049" name="圖片 12">
            <a:extLst>
              <a:ext uri="{FF2B5EF4-FFF2-40B4-BE49-F238E27FC236}">
                <a16:creationId xmlns:a16="http://schemas.microsoft.com/office/drawing/2014/main" id="{E2122CD4-14AC-442D-13DB-2E998603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56" y="5302248"/>
            <a:ext cx="906462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10">
            <a:extLst>
              <a:ext uri="{FF2B5EF4-FFF2-40B4-BE49-F238E27FC236}">
                <a16:creationId xmlns:a16="http://schemas.microsoft.com/office/drawing/2014/main" id="{01F339A9-ADAF-FAD0-DBCB-2B765ABB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60" y="5308600"/>
            <a:ext cx="396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88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75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F67285-85E7-6D82-B1F3-68CA2A3B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3" y="1175439"/>
            <a:ext cx="4175977" cy="507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5CC12DD-E31F-2BF3-936F-9378CC68ECE3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0A6146-668A-0615-74E7-8D4252325E4C}"/>
              </a:ext>
            </a:extLst>
          </p:cNvPr>
          <p:cNvSpPr txBox="1"/>
          <p:nvPr/>
        </p:nvSpPr>
        <p:spPr>
          <a:xfrm>
            <a:off x="0" y="2972104"/>
            <a:ext cx="8125427" cy="199028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5296C-C409-FCBF-C4CD-F51874E72A2C}"/>
              </a:ext>
            </a:extLst>
          </p:cNvPr>
          <p:cNvSpPr txBox="1"/>
          <p:nvPr/>
        </p:nvSpPr>
        <p:spPr>
          <a:xfrm>
            <a:off x="717630" y="1485868"/>
            <a:ext cx="6933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7610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76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9F4453D-01C0-D7E8-A550-F8A2A8FD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28" y="920847"/>
            <a:ext cx="4375272" cy="53243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5249575-4840-E664-7A53-8AB00B722A6F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13DCB1-637C-6DC2-C33D-B0B67177C926}"/>
              </a:ext>
            </a:extLst>
          </p:cNvPr>
          <p:cNvSpPr txBox="1"/>
          <p:nvPr/>
        </p:nvSpPr>
        <p:spPr>
          <a:xfrm>
            <a:off x="0" y="2972104"/>
            <a:ext cx="8125427" cy="24263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="true")+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("New Zealand Map")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A33CFF-3655-44FD-D21B-7557FCA8ADE8}"/>
              </a:ext>
            </a:extLst>
          </p:cNvPr>
          <p:cNvSpPr txBox="1"/>
          <p:nvPr/>
        </p:nvSpPr>
        <p:spPr>
          <a:xfrm>
            <a:off x="717631" y="1485868"/>
            <a:ext cx="618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標題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9008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8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258662C-2C06-928A-A8C3-C9AB94523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459348-CFE2-1C63-1D82-F1F04300E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2"/>
          <a:stretch/>
        </p:blipFill>
        <p:spPr bwMode="auto">
          <a:xfrm>
            <a:off x="2448236" y="1485868"/>
            <a:ext cx="7580007" cy="40997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12E88E-9E0B-C9BC-07B6-E7B127C32DDE}"/>
              </a:ext>
            </a:extLst>
          </p:cNvPr>
          <p:cNvSpPr txBox="1"/>
          <p:nvPr/>
        </p:nvSpPr>
        <p:spPr>
          <a:xfrm>
            <a:off x="3298271" y="5709397"/>
            <a:ext cx="1629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點樣式</a:t>
            </a:r>
            <a:endParaRPr lang="zh-TW" altLang="en-US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03E707-A16D-45B8-0D1B-F4260E350A71}"/>
              </a:ext>
            </a:extLst>
          </p:cNvPr>
          <p:cNvSpPr txBox="1"/>
          <p:nvPr/>
        </p:nvSpPr>
        <p:spPr>
          <a:xfrm>
            <a:off x="7457442" y="5709397"/>
            <a:ext cx="1900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線段樣式</a:t>
            </a:r>
            <a:endParaRPr lang="zh-TW" altLang="en-US" sz="28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358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C5D2BD-734E-4235-9FC7-10A71916E031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4E8126-B492-16E2-7953-CE0DF137BEBD}"/>
              </a:ext>
            </a:extLst>
          </p:cNvPr>
          <p:cNvSpPr txBox="1"/>
          <p:nvPr/>
        </p:nvSpPr>
        <p:spPr>
          <a:xfrm>
            <a:off x="160421" y="3236321"/>
            <a:ext cx="75814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color="blue",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="dashed"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color="red", size=2,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shape=4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2BEE5-87B3-5466-CE69-7E9F1789D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72" y="1043608"/>
            <a:ext cx="4209807" cy="5115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903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18003-2B0D-C2CB-6BF6-4C3DDCA1724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CC1C6B-B180-925C-B3D5-373E903CBE42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地圖樣式設定主要參數 </a:t>
            </a:r>
            <a:r>
              <a:rPr lang="en-US" altLang="zh-TW" sz="2400" dirty="0"/>
              <a:t>- 1</a:t>
            </a:r>
            <a:r>
              <a:rPr lang="zh-TW" altLang="en-US" sz="2400" dirty="0"/>
              <a:t>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A0FD30-44B9-9B82-87BA-91487A4AA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51553"/>
              </p:ext>
            </p:extLst>
          </p:nvPr>
        </p:nvGraphicFramePr>
        <p:xfrm>
          <a:off x="1169784" y="1400736"/>
          <a:ext cx="9852431" cy="51519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4753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960855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2825436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611387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399147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調整對象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675117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背景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</a:t>
                      </a: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panel.background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調整整體背景樣式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（含邊框與格線）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426709"/>
                  </a:ext>
                </a:extLst>
              </a:tr>
              <a:tr h="32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panel.border=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調整邊框樣式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67587"/>
                  </a:ext>
                </a:extLst>
              </a:tr>
              <a:tr h="67511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panel.grid.major=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調整格線樣式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6354"/>
                  </a:ext>
                </a:extLst>
              </a:tr>
              <a:tr h="1026178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座標軸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調整座標文字樣式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729618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調整座標軸軸線樣式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06166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axis.ticks.x=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axis.ticks.y=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調整座標軸標記樣式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1018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564CA07-D5E1-FBE4-0D96-331E7D0FC392}"/>
              </a:ext>
            </a:extLst>
          </p:cNvPr>
          <p:cNvSpPr txBox="1"/>
          <p:nvPr/>
        </p:nvSpPr>
        <p:spPr>
          <a:xfrm>
            <a:off x="8705401" y="136526"/>
            <a:ext cx="333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zh-TW" altLang="en-US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調整函式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930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7864EC-7AAF-E222-DEED-F528A141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23CE52-7BF5-6A07-A638-3F5B39B5F70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79E4A9-8FA0-9AE1-1656-B1CECF85974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5829CF-C2E8-7CE5-48B0-42A5CA8D4E1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提到地理資訊系統，還會聯想到甚麼？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8B25EC-2153-7B4F-2B8B-E6A077702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36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2BFD19D-95A7-0B3E-285D-B0344A7F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8386"/>
              </p:ext>
            </p:extLst>
          </p:nvPr>
        </p:nvGraphicFramePr>
        <p:xfrm>
          <a:off x="1225682" y="1400734"/>
          <a:ext cx="9740631" cy="50915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17650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925774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2293782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603425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410054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調整對象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410054">
                <a:tc rowSpan="6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legend.background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調整圖例背景樣式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417213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legend.key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調整圖例標記樣式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1261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調整圖例內文樣式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34870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legend.title=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調整圖例標題樣式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9609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legend.position=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調整圖例位置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14185"/>
                  </a:ext>
                </a:extLst>
              </a:tr>
              <a:tr h="12985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legend.spacing.x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legend.spacing.y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調整圖例間距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unit(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數值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單位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57095"/>
                  </a:ext>
                </a:extLst>
              </a:tr>
              <a:tr h="854280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標題</a:t>
                      </a: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調整標題文字樣式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025091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plot.title.position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調整標題位置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4425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ACE571-A88C-3D81-8823-3C06A5B7582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572606-E781-3268-41AB-C1E2525E5F35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地圖樣式設定主要參數 </a:t>
            </a:r>
            <a:r>
              <a:rPr lang="en-US" altLang="zh-TW" sz="2400" dirty="0"/>
              <a:t>- 2</a:t>
            </a:r>
            <a:r>
              <a:rPr lang="zh-TW" altLang="en-US" sz="2400" dirty="0"/>
              <a:t>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5D8BC1-51F8-CDF8-0E10-514225C73EB5}"/>
              </a:ext>
            </a:extLst>
          </p:cNvPr>
          <p:cNvSpPr txBox="1"/>
          <p:nvPr/>
        </p:nvSpPr>
        <p:spPr>
          <a:xfrm>
            <a:off x="8705401" y="136526"/>
            <a:ext cx="333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zh-TW" altLang="en-US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調整函式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778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39DF40-7E19-3143-B4D6-18165F175C5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621AD6-977F-A949-6E4D-ED747E3EF915}"/>
              </a:ext>
            </a:extLst>
          </p:cNvPr>
          <p:cNvSpPr txBox="1"/>
          <p:nvPr/>
        </p:nvSpPr>
        <p:spPr>
          <a:xfrm>
            <a:off x="4145057" y="613070"/>
            <a:ext cx="3901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調整函式內設定參數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5C3ABA-884A-C04C-D2B9-11D7BF585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01464"/>
              </p:ext>
            </p:extLst>
          </p:nvPr>
        </p:nvGraphicFramePr>
        <p:xfrm>
          <a:off x="1286281" y="1164363"/>
          <a:ext cx="9619437" cy="54802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34443">
                  <a:extLst>
                    <a:ext uri="{9D8B030D-6E8A-4147-A177-3AD203B41FA5}">
                      <a16:colId xmlns:a16="http://schemas.microsoft.com/office/drawing/2014/main" val="3258537210"/>
                    </a:ext>
                  </a:extLst>
                </a:gridCol>
                <a:gridCol w="2220367">
                  <a:extLst>
                    <a:ext uri="{9D8B030D-6E8A-4147-A177-3AD203B41FA5}">
                      <a16:colId xmlns:a16="http://schemas.microsoft.com/office/drawing/2014/main" val="2291147849"/>
                    </a:ext>
                  </a:extLst>
                </a:gridCol>
                <a:gridCol w="2744260">
                  <a:extLst>
                    <a:ext uri="{9D8B030D-6E8A-4147-A177-3AD203B41FA5}">
                      <a16:colId xmlns:a16="http://schemas.microsoft.com/office/drawing/2014/main" val="1844299904"/>
                    </a:ext>
                  </a:extLst>
                </a:gridCol>
                <a:gridCol w="2220367">
                  <a:extLst>
                    <a:ext uri="{9D8B030D-6E8A-4147-A177-3AD203B41FA5}">
                      <a16:colId xmlns:a16="http://schemas.microsoft.com/office/drawing/2014/main" val="2777842406"/>
                    </a:ext>
                  </a:extLst>
                </a:gridCol>
              </a:tblGrid>
              <a:tr h="40076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調整函式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參數設定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物件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78506"/>
                  </a:ext>
                </a:extLst>
              </a:tr>
              <a:tr h="317469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（無）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消除地圖上所有背景與框線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59257"/>
                  </a:ext>
                </a:extLst>
              </a:tr>
              <a:tr h="317469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地圖背景（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背景顏色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27637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10022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框線粗細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7844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框線樣式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175039"/>
                  </a:ext>
                </a:extLst>
              </a:tr>
              <a:tr h="317469"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圖例（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標題（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59620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文字大小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840596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angle=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文字角度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61903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hjust=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文字水平位置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31672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vjust=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文字垂直位置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851680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face=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文字字型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488573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family=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文字字體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1944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margin=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文字間距大小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26947"/>
                  </a:ext>
                </a:extLst>
              </a:tr>
              <a:tr h="317469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地圖格線（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座標（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線段顏色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647571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線段粗細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22400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線段樣式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118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31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2984235-BFCA-0308-756E-220822A9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AA17D6-D7BC-FA42-A506-7FC4A091B05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E0DB59-49A0-89D3-DE9E-18191151D9EC}"/>
              </a:ext>
            </a:extLst>
          </p:cNvPr>
          <p:cNvSpPr txBox="1"/>
          <p:nvPr/>
        </p:nvSpPr>
        <p:spPr>
          <a:xfrm>
            <a:off x="0" y="1893657"/>
            <a:ext cx="6886938" cy="388824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0.15),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80C0468-6AB2-1052-1449-71DB098D1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FD6C316-AD24-D5B7-3E60-63A0F71965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12080" y="2955569"/>
            <a:ext cx="1989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7D32F76-62BF-C4FA-943E-606BC4D4176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359400" y="3393624"/>
            <a:ext cx="1841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0BEDDC-D43C-DD2A-DA1A-FB5FBC1704B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59400" y="3840779"/>
            <a:ext cx="1841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9CE4AB5-F773-EDE8-89FC-FE12D673A5D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39840" y="4260795"/>
            <a:ext cx="8614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6C485B-707C-C976-4047-FE24377400F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12375" y="4684342"/>
            <a:ext cx="7889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094EE82-6A16-D894-8F9E-11AB98B3C22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40400" y="5146007"/>
            <a:ext cx="14609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0FEA4BE-22AA-5701-6EB6-B5E855826E4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97600" y="5545337"/>
            <a:ext cx="10037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FBC993-63E4-1288-7E5D-7479131111A4}"/>
              </a:ext>
            </a:extLst>
          </p:cNvPr>
          <p:cNvSpPr txBox="1"/>
          <p:nvPr/>
        </p:nvSpPr>
        <p:spPr>
          <a:xfrm>
            <a:off x="7201324" y="2770903"/>
            <a:ext cx="164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036C99-B1D3-09C1-9D5A-C06C464A2FCE}"/>
              </a:ext>
            </a:extLst>
          </p:cNvPr>
          <p:cNvSpPr txBox="1"/>
          <p:nvPr/>
        </p:nvSpPr>
        <p:spPr>
          <a:xfrm>
            <a:off x="7201324" y="3208958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刪除座標軸刻度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4392F9-8CC3-92E9-952E-E47C99F91349}"/>
              </a:ext>
            </a:extLst>
          </p:cNvPr>
          <p:cNvSpPr txBox="1"/>
          <p:nvPr/>
        </p:nvSpPr>
        <p:spPr>
          <a:xfrm>
            <a:off x="7201324" y="3656113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刪除座標軸名稱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1FD2A43-2CCB-D3C8-2322-D70ADA8EB5B1}"/>
              </a:ext>
            </a:extLst>
          </p:cNvPr>
          <p:cNvSpPr txBox="1"/>
          <p:nvPr/>
        </p:nvSpPr>
        <p:spPr>
          <a:xfrm>
            <a:off x="7201324" y="4076129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圖例內文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157CCD-AF9D-445B-A653-6045CF693915}"/>
              </a:ext>
            </a:extLst>
          </p:cNvPr>
          <p:cNvSpPr txBox="1"/>
          <p:nvPr/>
        </p:nvSpPr>
        <p:spPr>
          <a:xfrm>
            <a:off x="7201324" y="4499676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圖例標題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88D27F-5D67-84AA-5B69-279D6983900D}"/>
              </a:ext>
            </a:extLst>
          </p:cNvPr>
          <p:cNvSpPr txBox="1"/>
          <p:nvPr/>
        </p:nvSpPr>
        <p:spPr>
          <a:xfrm>
            <a:off x="7201324" y="496134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圖例位置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20DE8B3-396D-4006-4485-69E1C39B29BF}"/>
              </a:ext>
            </a:extLst>
          </p:cNvPr>
          <p:cNvSpPr txBox="1"/>
          <p:nvPr/>
        </p:nvSpPr>
        <p:spPr>
          <a:xfrm>
            <a:off x="7201324" y="536067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7871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EDAEC6-0655-9E59-64B8-4C651D8C143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B003C4-51B3-CA8E-FD59-AE04412B5E65}"/>
              </a:ext>
            </a:extLst>
          </p:cNvPr>
          <p:cNvSpPr txBox="1"/>
          <p:nvPr/>
        </p:nvSpPr>
        <p:spPr>
          <a:xfrm>
            <a:off x="0" y="1053553"/>
            <a:ext cx="9097818" cy="563744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美國地圖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(color="black", fill=NA),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(fill="#A3B3C1"),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(color="#808080",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(size=3),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(fill=alpha("#778899", 0.4)),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(fill=NA, color=NA),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=c(0.91, 0.2),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(size=25,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93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2F0286-9CBE-E8BF-8157-C5775958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/>
          <a:stretch/>
        </p:blipFill>
        <p:spPr bwMode="auto">
          <a:xfrm>
            <a:off x="648969" y="756443"/>
            <a:ext cx="11157787" cy="5806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D8E9D6E-5D1F-8328-80FB-1A76ECAAD80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地圖樣式設定</a:t>
            </a:r>
          </a:p>
        </p:txBody>
      </p:sp>
    </p:spTree>
    <p:extLst>
      <p:ext uri="{BB962C8B-B14F-4D97-AF65-F5344CB8AC3E}">
        <p14:creationId xmlns:p14="http://schemas.microsoft.com/office/powerpoint/2010/main" val="2437119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41F398A-6B5A-C588-EC48-91B242CE4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4617788"/>
            <a:ext cx="3970244" cy="21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E5E943-F1E7-2E22-42E4-333EB802F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4617788"/>
            <a:ext cx="3969118" cy="216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B1745A-55EA-2936-6540-DCB5AB5E1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55" b="28740"/>
          <a:stretch/>
        </p:blipFill>
        <p:spPr bwMode="auto">
          <a:xfrm>
            <a:off x="8069606" y="4617788"/>
            <a:ext cx="4125013" cy="2167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18003-2B0D-C2CB-6BF6-4C3DDCA1724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CC1C6B-B180-925C-B3D5-373E903CBE42}"/>
              </a:ext>
            </a:extLst>
          </p:cNvPr>
          <p:cNvSpPr txBox="1"/>
          <p:nvPr/>
        </p:nvSpPr>
        <p:spPr>
          <a:xfrm>
            <a:off x="3374836" y="858017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地圖主題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EEE142-AB48-728E-55A0-14782E0D847D}"/>
              </a:ext>
            </a:extLst>
          </p:cNvPr>
          <p:cNvSpPr txBox="1"/>
          <p:nvPr/>
        </p:nvSpPr>
        <p:spPr>
          <a:xfrm>
            <a:off x="8334530" y="136526"/>
            <a:ext cx="38574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theme_*()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9D3BE5-8139-1F82-0406-557FB710D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1879769"/>
            <a:ext cx="3969476" cy="216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935CF4-4855-3CB6-25E0-D9BFB261E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1879769"/>
            <a:ext cx="3969118" cy="21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145EF9-C486-6EC2-BFB5-7FF6366454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940" y="1876422"/>
            <a:ext cx="3969116" cy="21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BD40A6-A037-3A77-C783-B936037FEC01}"/>
              </a:ext>
            </a:extLst>
          </p:cNvPr>
          <p:cNvSpPr txBox="1"/>
          <p:nvPr/>
        </p:nvSpPr>
        <p:spPr>
          <a:xfrm>
            <a:off x="8590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theme_gray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E6FD26-8564-6ED3-8A6D-17D959FE7D21}"/>
              </a:ext>
            </a:extLst>
          </p:cNvPr>
          <p:cNvSpPr txBox="1"/>
          <p:nvPr/>
        </p:nvSpPr>
        <p:spPr>
          <a:xfrm>
            <a:off x="49738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theme_dark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EECD68-4010-4F2C-E828-064C30D60410}"/>
              </a:ext>
            </a:extLst>
          </p:cNvPr>
          <p:cNvSpPr txBox="1"/>
          <p:nvPr/>
        </p:nvSpPr>
        <p:spPr>
          <a:xfrm>
            <a:off x="8942970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theme_light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B1EBF4-BE24-824F-3524-B61AF6D4CD50}"/>
              </a:ext>
            </a:extLst>
          </p:cNvPr>
          <p:cNvSpPr txBox="1"/>
          <p:nvPr/>
        </p:nvSpPr>
        <p:spPr>
          <a:xfrm>
            <a:off x="8590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theme_linedraw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92C1C0-132F-3D21-0559-E32BD6D7E6F2}"/>
              </a:ext>
            </a:extLst>
          </p:cNvPr>
          <p:cNvSpPr txBox="1"/>
          <p:nvPr/>
        </p:nvSpPr>
        <p:spPr>
          <a:xfrm>
            <a:off x="49738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theme_minimal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064918-F78F-8AFD-5DC2-7152D02776C2}"/>
              </a:ext>
            </a:extLst>
          </p:cNvPr>
          <p:cNvSpPr txBox="1"/>
          <p:nvPr/>
        </p:nvSpPr>
        <p:spPr>
          <a:xfrm>
            <a:off x="8942970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theme_void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7107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6229FE-EB50-4EA1-C4A7-8393B180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DC7B34-C68F-84E6-119B-E29625851D6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E7985C-1C12-F941-194C-44F88B395E00}"/>
              </a:ext>
            </a:extLst>
          </p:cNvPr>
          <p:cNvSpPr txBox="1"/>
          <p:nvPr/>
        </p:nvSpPr>
        <p:spPr>
          <a:xfrm>
            <a:off x="0" y="2558675"/>
            <a:ext cx="6886938" cy="258019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theme_void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D094E99-D322-61FE-3197-CEA52BA48E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590800" y="3623826"/>
            <a:ext cx="40589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214DF8-59BF-5540-CC80-A1D3534F402E}"/>
              </a:ext>
            </a:extLst>
          </p:cNvPr>
          <p:cNvSpPr txBox="1"/>
          <p:nvPr/>
        </p:nvSpPr>
        <p:spPr>
          <a:xfrm>
            <a:off x="6649736" y="3439160"/>
            <a:ext cx="2920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、</a:t>
            </a:r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圖例與背景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26BB7-06C2-F74C-7F17-4AD6ACD72879}"/>
              </a:ext>
            </a:extLst>
          </p:cNvPr>
          <p:cNvSpPr txBox="1"/>
          <p:nvPr/>
        </p:nvSpPr>
        <p:spPr>
          <a:xfrm>
            <a:off x="99060" y="33871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C6AB5A-52A0-8027-BDD2-7D3EB275ED1A}"/>
              </a:ext>
            </a:extLst>
          </p:cNvPr>
          <p:cNvSpPr txBox="1"/>
          <p:nvPr/>
        </p:nvSpPr>
        <p:spPr>
          <a:xfrm>
            <a:off x="99059" y="38046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E467DD-0B87-1EC8-7B60-EE32D6FC92F8}"/>
              </a:ext>
            </a:extLst>
          </p:cNvPr>
          <p:cNvSpPr txBox="1"/>
          <p:nvPr/>
        </p:nvSpPr>
        <p:spPr>
          <a:xfrm>
            <a:off x="591502" y="5249869"/>
            <a:ext cx="4038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先設定「地圖主題」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endParaRPr lang="zh-TW" altLang="en-US" sz="1800" b="1" dirty="0">
              <a:latin typeface="Consolas" panose="020B0609020204030204" pitchFamily="49" charset="0"/>
            </a:endParaRPr>
          </a:p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  再設定「地圖樣式」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endParaRPr lang="zh-TW" altLang="en-US" sz="1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563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A5A778-A54B-A439-3AEB-0551FA5A3B41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AF5271-052F-E8EF-B5BB-A759CBDF4B6A}"/>
              </a:ext>
            </a:extLst>
          </p:cNvPr>
          <p:cNvSpPr txBox="1"/>
          <p:nvPr/>
        </p:nvSpPr>
        <p:spPr>
          <a:xfrm>
            <a:off x="2359014" y="2156857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AE2CE7-ADF7-415C-C7F0-B08F50A84F6F}"/>
              </a:ext>
            </a:extLst>
          </p:cNvPr>
          <p:cNvSpPr txBox="1"/>
          <p:nvPr/>
        </p:nvSpPr>
        <p:spPr>
          <a:xfrm>
            <a:off x="4716327" y="1328326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94E5BC-C392-AC0E-00DC-466C16C960A1}"/>
              </a:ext>
            </a:extLst>
          </p:cNvPr>
          <p:cNvSpPr txBox="1"/>
          <p:nvPr/>
        </p:nvSpPr>
        <p:spPr>
          <a:xfrm>
            <a:off x="827605" y="4311330"/>
            <a:ext cx="10536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或 自以下連結下載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>
              <a:spcAft>
                <a:spcPts val="1200"/>
              </a:spcAft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2"/>
              </a:rPr>
              <a:t>https://github.com/ChiaJung-Yeh/Spatial-Analysis/raw/master/data.zip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7900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0FBF78F-6FE5-2166-949E-333B23D52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6"/>
          <a:stretch/>
        </p:blipFill>
        <p:spPr>
          <a:xfrm>
            <a:off x="6347012" y="495224"/>
            <a:ext cx="5764306" cy="610724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13EBDF-40F5-02A5-843B-68B52C5B94BF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72988A-D594-0988-0D52-34C3212E8312}"/>
              </a:ext>
            </a:extLst>
          </p:cNvPr>
          <p:cNvSpPr txBox="1"/>
          <p:nvPr/>
        </p:nvSpPr>
        <p:spPr>
          <a:xfrm>
            <a:off x="1843817" y="351460"/>
            <a:ext cx="4252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臺北市村里人口數面量圖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082789-DB06-A6E4-70D4-F87B0CB5FC80}"/>
              </a:ext>
            </a:extLst>
          </p:cNvPr>
          <p:cNvSpPr txBox="1"/>
          <p:nvPr/>
        </p:nvSpPr>
        <p:spPr>
          <a:xfrm>
            <a:off x="763189" y="1619666"/>
            <a:ext cx="603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taipei_village_map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（臺北市村里圖）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（臺灣行政區圖）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2E9344-6925-78FC-4111-087DED5C0156}"/>
              </a:ext>
            </a:extLst>
          </p:cNvPr>
          <p:cNvSpPr txBox="1"/>
          <p:nvPr/>
        </p:nvSpPr>
        <p:spPr>
          <a:xfrm>
            <a:off x="763189" y="5059480"/>
            <a:ext cx="570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漸層地圖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人口數愈多，顏色愈深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要出現各行政區的邊框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要出現圖例、行政區標記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A130DA-C5C3-9FAB-4B9D-328336CD8CC0}"/>
              </a:ext>
            </a:extLst>
          </p:cNvPr>
          <p:cNvSpPr txBox="1"/>
          <p:nvPr/>
        </p:nvSpPr>
        <p:spPr>
          <a:xfrm>
            <a:off x="763190" y="1197896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F6FA2C-6B83-C36D-82DC-7FA468816F20}"/>
              </a:ext>
            </a:extLst>
          </p:cNvPr>
          <p:cNvSpPr txBox="1"/>
          <p:nvPr/>
        </p:nvSpPr>
        <p:spPr>
          <a:xfrm>
            <a:off x="763189" y="3013401"/>
            <a:ext cx="631186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利用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村里人口數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繪製數值型資料漸層地圖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擷取臺北市行政區圖，並繪製臺北市各行政區邊界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fill=NA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標記各行政區的名稱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252A04-293F-FB00-F820-B7346B2D2CEE}"/>
              </a:ext>
            </a:extLst>
          </p:cNvPr>
          <p:cNvSpPr txBox="1"/>
          <p:nvPr/>
        </p:nvSpPr>
        <p:spPr>
          <a:xfrm>
            <a:off x="763190" y="2534799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7FA13-5AF1-0962-E123-9476F8613822}"/>
              </a:ext>
            </a:extLst>
          </p:cNvPr>
          <p:cNvSpPr txBox="1"/>
          <p:nvPr/>
        </p:nvSpPr>
        <p:spPr>
          <a:xfrm>
            <a:off x="763189" y="4612316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E2707-7EDA-33F4-F1DF-1DD6FBC29145}"/>
              </a:ext>
            </a:extLst>
          </p:cNvPr>
          <p:cNvSpPr txBox="1"/>
          <p:nvPr/>
        </p:nvSpPr>
        <p:spPr>
          <a:xfrm>
            <a:off x="763189" y="6075143"/>
            <a:ext cx="523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只要達成以上三點即可，漸層顏色、圖例文字、標記文字樣式</a:t>
            </a:r>
            <a:r>
              <a:rPr lang="zh-TW" alt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392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0DC24348-F665-EA33-E35C-D6FA73C09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3087"/>
          <a:stretch/>
        </p:blipFill>
        <p:spPr>
          <a:xfrm>
            <a:off x="0" y="1119387"/>
            <a:ext cx="6619870" cy="54333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168FE3-70FE-4A82-9D9F-4B4AA284EDE7}"/>
              </a:ext>
            </a:extLst>
          </p:cNvPr>
          <p:cNvSpPr txBox="1"/>
          <p:nvPr/>
        </p:nvSpPr>
        <p:spPr>
          <a:xfrm>
            <a:off x="6518531" y="1733160"/>
            <a:ext cx="5225235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篩選出苗栗行政區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分類苗栗縣路網圖中的公路代碼，並分為國道、省道、其他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1: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ref_en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欄位中：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3"/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Provincial Highway (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省道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  <a:p>
            <a:pPr lvl="3"/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Freeway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國道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2: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利用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case_when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分類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 3: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利用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grepl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探勘文字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以不同顏色標示各類型公路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加入指北針和比例尺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F598E7-5BEB-473A-AC12-3C6AC7776CDC}"/>
              </a:ext>
            </a:extLst>
          </p:cNvPr>
          <p:cNvSpPr txBox="1"/>
          <p:nvPr/>
        </p:nvSpPr>
        <p:spPr>
          <a:xfrm>
            <a:off x="1843817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53A06A-DCF9-4E08-9321-45626504C6F3}"/>
              </a:ext>
            </a:extLst>
          </p:cNvPr>
          <p:cNvSpPr txBox="1"/>
          <p:nvPr/>
        </p:nvSpPr>
        <p:spPr>
          <a:xfrm>
            <a:off x="6518532" y="5285755"/>
            <a:ext cx="4992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要有苗栗行政區圖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公路必須分類並著色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（省道、國道）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要出現圖例、指北針、比例尺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0EF839-2310-407B-B9CE-E875FAC2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59E891-E7B0-32AA-C3AD-0FEC8E17EA86}"/>
              </a:ext>
            </a:extLst>
          </p:cNvPr>
          <p:cNvSpPr txBox="1"/>
          <p:nvPr/>
        </p:nvSpPr>
        <p:spPr>
          <a:xfrm>
            <a:off x="6518531" y="548978"/>
            <a:ext cx="552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Miaoli_Road_Network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（苗栗縣路網圖）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          （臺灣行政區圖）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7668FA-9C1D-234F-30B5-1DD133CEC024}"/>
              </a:ext>
            </a:extLst>
          </p:cNvPr>
          <p:cNvSpPr txBox="1"/>
          <p:nvPr/>
        </p:nvSpPr>
        <p:spPr>
          <a:xfrm>
            <a:off x="6518532" y="165474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08F668-37F3-B65E-9D37-79E7E4ED7694}"/>
              </a:ext>
            </a:extLst>
          </p:cNvPr>
          <p:cNvSpPr txBox="1"/>
          <p:nvPr/>
        </p:nvSpPr>
        <p:spPr>
          <a:xfrm>
            <a:off x="6518532" y="1350413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CB2104-DC97-0A10-2443-FEA12862970C}"/>
              </a:ext>
            </a:extLst>
          </p:cNvPr>
          <p:cNvSpPr txBox="1"/>
          <p:nvPr/>
        </p:nvSpPr>
        <p:spPr>
          <a:xfrm>
            <a:off x="6518532" y="4881079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18DF830-66FD-BEFC-2DFD-9C81B5428BE9}"/>
              </a:ext>
            </a:extLst>
          </p:cNvPr>
          <p:cNvSpPr txBox="1"/>
          <p:nvPr/>
        </p:nvSpPr>
        <p:spPr>
          <a:xfrm>
            <a:off x="6518531" y="6260318"/>
            <a:ext cx="4667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只要達成以上三點即可，線段顏色、圖例文字、指北針與比例尺樣式</a:t>
            </a:r>
            <a:r>
              <a:rPr lang="zh-TW" altLang="en-US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與左圖完全一致</a:t>
            </a:r>
            <a:endParaRPr lang="en-US" altLang="zh-TW" sz="16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954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936416" y="11346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3AAFC6-E87B-B88E-4DD6-01CADEBB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89" y="1102955"/>
            <a:ext cx="1727115" cy="17271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B104E0-605B-D7A9-7910-879E0043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9" t="7580" r="11260" b="4370"/>
          <a:stretch/>
        </p:blipFill>
        <p:spPr>
          <a:xfrm>
            <a:off x="5671176" y="765967"/>
            <a:ext cx="983701" cy="12673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21654C-C54D-8760-A4FD-3E89A5FCF4FA}"/>
              </a:ext>
            </a:extLst>
          </p:cNvPr>
          <p:cNvSpPr txBox="1"/>
          <p:nvPr/>
        </p:nvSpPr>
        <p:spPr>
          <a:xfrm>
            <a:off x="5847377" y="1042695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D8010B-19FF-2B65-D13C-8EDFE6364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9" t="7580" r="11260" b="4370"/>
          <a:stretch/>
        </p:blipFill>
        <p:spPr>
          <a:xfrm>
            <a:off x="5686341" y="2196372"/>
            <a:ext cx="983701" cy="12673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5E1ECF-9538-5DE4-EBD3-287771910312}"/>
              </a:ext>
            </a:extLst>
          </p:cNvPr>
          <p:cNvSpPr txBox="1"/>
          <p:nvPr/>
        </p:nvSpPr>
        <p:spPr>
          <a:xfrm>
            <a:off x="5862542" y="2473100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823FA72-F7D0-3C4A-94B9-451FF51F8B33}"/>
              </a:ext>
            </a:extLst>
          </p:cNvPr>
          <p:cNvSpPr/>
          <p:nvPr/>
        </p:nvSpPr>
        <p:spPr>
          <a:xfrm rot="20658946">
            <a:off x="5258183" y="1706645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F7A965E-B245-7780-F121-2593983765AB}"/>
              </a:ext>
            </a:extLst>
          </p:cNvPr>
          <p:cNvSpPr/>
          <p:nvPr/>
        </p:nvSpPr>
        <p:spPr>
          <a:xfrm rot="1487085">
            <a:off x="5258182" y="2127641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01E131-9B17-67A9-6819-39741835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07" y="836866"/>
            <a:ext cx="2553084" cy="2553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397A0BB-C1B9-B6E1-75D7-BAC82D24C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4" t="681"/>
          <a:stretch/>
        </p:blipFill>
        <p:spPr>
          <a:xfrm>
            <a:off x="7028579" y="3669014"/>
            <a:ext cx="4659189" cy="223929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F507C6-7368-1197-CF16-2992D2614240}"/>
              </a:ext>
            </a:extLst>
          </p:cNvPr>
          <p:cNvSpPr txBox="1"/>
          <p:nvPr/>
        </p:nvSpPr>
        <p:spPr>
          <a:xfrm>
            <a:off x="4371061" y="1181682"/>
            <a:ext cx="522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BA0F7F-33EA-F1C7-517B-5FF5D76B6BE5}"/>
              </a:ext>
            </a:extLst>
          </p:cNvPr>
          <p:cNvSpPr txBox="1"/>
          <p:nvPr/>
        </p:nvSpPr>
        <p:spPr>
          <a:xfrm>
            <a:off x="4869220" y="30529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A451214-5C4D-85A6-A033-E2B4EEFC4A9F}"/>
              </a:ext>
            </a:extLst>
          </p:cNvPr>
          <p:cNvSpPr txBox="1"/>
          <p:nvPr/>
        </p:nvSpPr>
        <p:spPr>
          <a:xfrm>
            <a:off x="8777523" y="30529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A78388C-2366-26AC-8729-5EB60F7910A9}"/>
              </a:ext>
            </a:extLst>
          </p:cNvPr>
          <p:cNvSpPr txBox="1"/>
          <p:nvPr/>
        </p:nvSpPr>
        <p:spPr>
          <a:xfrm>
            <a:off x="4869220" y="612103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3ED4D3-A701-69A7-82BD-7EB63FF82055}"/>
              </a:ext>
            </a:extLst>
          </p:cNvPr>
          <p:cNvSpPr txBox="1"/>
          <p:nvPr/>
        </p:nvSpPr>
        <p:spPr>
          <a:xfrm>
            <a:off x="8777523" y="612103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pic>
        <p:nvPicPr>
          <p:cNvPr id="1028" name="Picture 4" descr="Analysis, business, data, system, visualisation icon - Download on  Iconfinder">
            <a:extLst>
              <a:ext uri="{FF2B5EF4-FFF2-40B4-BE49-F238E27FC236}">
                <a16:creationId xmlns:a16="http://schemas.microsoft.com/office/drawing/2014/main" id="{436CC5B4-C1F2-3C69-EC1F-D0617CD6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36" y="3568467"/>
            <a:ext cx="2277614" cy="22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28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258275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-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補充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26C1C7-ED61-1692-613B-04DBA4F46502}"/>
              </a:ext>
            </a:extLst>
          </p:cNvPr>
          <p:cNvSpPr txBox="1"/>
          <p:nvPr/>
        </p:nvSpPr>
        <p:spPr>
          <a:xfrm>
            <a:off x="1047427" y="3490251"/>
            <a:ext cx="10097146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school=c("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新竹高中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清華大學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陽明交通大學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光復高中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新竹女</a:t>
            </a:r>
            <a:r>
              <a:rPr lang="zh-TW" altLang="en-US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grepl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大學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school)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B5ACE8-1C58-6A6A-FC28-15FEAD13EB75}"/>
              </a:ext>
            </a:extLst>
          </p:cNvPr>
          <p:cNvSpPr txBox="1"/>
          <p:nvPr/>
        </p:nvSpPr>
        <p:spPr>
          <a:xfrm>
            <a:off x="1047427" y="4929249"/>
            <a:ext cx="1009714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da-DK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FALSE  TRUE  TRUE FALSE FALSE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0EB814-70B6-574A-33EE-96E9CF7D8031}"/>
              </a:ext>
            </a:extLst>
          </p:cNvPr>
          <p:cNvSpPr txBox="1"/>
          <p:nvPr/>
        </p:nvSpPr>
        <p:spPr>
          <a:xfrm>
            <a:off x="1047427" y="2329312"/>
            <a:ext cx="10097146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algn="ctr" latinLnBrk="1">
              <a:spcAft>
                <a:spcPts val="1000"/>
              </a:spcAft>
            </a:pPr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grepl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欲探勘的文字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字串向量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8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CD25A6-00EF-8AF6-FE6F-E5484725E80C}"/>
              </a:ext>
            </a:extLst>
          </p:cNvPr>
          <p:cNvSpPr txBox="1"/>
          <p:nvPr/>
        </p:nvSpPr>
        <p:spPr>
          <a:xfrm>
            <a:off x="2971408" y="1825544"/>
            <a:ext cx="66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檢查某段文字是否在字串向量中</a:t>
            </a:r>
            <a:endParaRPr lang="en-US" altLang="zh-TW" sz="24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04A493-1790-38CA-04BC-DC4351ED39FF}"/>
              </a:ext>
            </a:extLst>
          </p:cNvPr>
          <p:cNvSpPr txBox="1"/>
          <p:nvPr/>
        </p:nvSpPr>
        <p:spPr>
          <a:xfrm>
            <a:off x="1047427" y="3058247"/>
            <a:ext cx="201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程式碼範例：</a:t>
            </a:r>
            <a:endParaRPr lang="en-US" altLang="zh-TW" sz="20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4A5786-BCE7-0837-2025-644F1D6029C5}"/>
              </a:ext>
            </a:extLst>
          </p:cNvPr>
          <p:cNvSpPr txBox="1"/>
          <p:nvPr/>
        </p:nvSpPr>
        <p:spPr>
          <a:xfrm>
            <a:off x="1047427" y="4509069"/>
            <a:ext cx="201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回傳結果：</a:t>
            </a:r>
            <a:endParaRPr lang="en-US" altLang="zh-TW" sz="2000" b="1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4908ADC4-69FC-D8EE-FD1F-0A9592DC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056365-53FC-CF27-2903-23E76A711097}"/>
              </a:ext>
            </a:extLst>
          </p:cNvPr>
          <p:cNvSpPr txBox="1"/>
          <p:nvPr/>
        </p:nvSpPr>
        <p:spPr>
          <a:xfrm>
            <a:off x="2971408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1444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C929FB6-5B3B-1326-C8BB-03CAFAC8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/>
          <a:stretch/>
        </p:blipFill>
        <p:spPr>
          <a:xfrm>
            <a:off x="0" y="936216"/>
            <a:ext cx="7467600" cy="587606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2C94A9-B8A3-E2AE-1A33-AD60E2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91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E17C07-216D-E2A6-6EA9-90E1C79A5E08}"/>
              </a:ext>
            </a:extLst>
          </p:cNvPr>
          <p:cNvSpPr txBox="1"/>
          <p:nvPr/>
        </p:nvSpPr>
        <p:spPr>
          <a:xfrm>
            <a:off x="0" y="305294"/>
            <a:ext cx="258275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-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加分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07894-2B5F-63AC-6094-22E56A926EC5}"/>
              </a:ext>
            </a:extLst>
          </p:cNvPr>
          <p:cNvSpPr txBox="1"/>
          <p:nvPr/>
        </p:nvSpPr>
        <p:spPr>
          <a:xfrm>
            <a:off x="2971408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苗栗縣公路路網圖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36882C-F64A-B408-2E58-1F8A6E2B69C3}"/>
              </a:ext>
            </a:extLst>
          </p:cNvPr>
          <p:cNvSpPr txBox="1"/>
          <p:nvPr/>
        </p:nvSpPr>
        <p:spPr>
          <a:xfrm>
            <a:off x="7946729" y="2219543"/>
            <a:ext cx="351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試試看將公路分類的更細：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國道、省道、快速道路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9FEAD6-7BCB-520C-45CF-667C8C1E39F2}"/>
              </a:ext>
            </a:extLst>
          </p:cNvPr>
          <p:cNvSpPr txBox="1"/>
          <p:nvPr/>
        </p:nvSpPr>
        <p:spPr>
          <a:xfrm>
            <a:off x="7946729" y="3154263"/>
            <a:ext cx="351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本路網圖中的快速道路包含：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194B17F-97F6-5243-D95F-F0681336D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80" y="3597255"/>
            <a:ext cx="540107" cy="54010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F9D1113-A8FF-2CE5-E579-BE717FD79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80" y="4159924"/>
            <a:ext cx="540107" cy="5401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A8C50D6-689E-B18B-189D-E9CBAF95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179" y="4725866"/>
            <a:ext cx="540108" cy="54010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66BBAD-D494-2687-2445-6E836D983588}"/>
              </a:ext>
            </a:extLst>
          </p:cNvPr>
          <p:cNvSpPr txBox="1"/>
          <p:nvPr/>
        </p:nvSpPr>
        <p:spPr>
          <a:xfrm>
            <a:off x="8692620" y="3601472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61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9CD480-1A7D-0806-7188-D655939AE429}"/>
              </a:ext>
            </a:extLst>
          </p:cNvPr>
          <p:cNvSpPr txBox="1"/>
          <p:nvPr/>
        </p:nvSpPr>
        <p:spPr>
          <a:xfrm>
            <a:off x="8692620" y="4159924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</a:t>
            </a:r>
            <a:r>
              <a:rPr lang="en-US" altLang="zh-TW" sz="2000" dirty="0">
                <a:latin typeface="Georgia" panose="02040502050405020303" pitchFamily="18" charset="0"/>
              </a:rPr>
              <a:t>72</a:t>
            </a:r>
            <a:endParaRPr lang="zh-TW" altLang="en-US" sz="2000" dirty="0">
              <a:latin typeface="Georgia" panose="02040502050405020303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89743F-DB43-9D08-C61B-F7095DAF0CDC}"/>
              </a:ext>
            </a:extLst>
          </p:cNvPr>
          <p:cNvSpPr txBox="1"/>
          <p:nvPr/>
        </p:nvSpPr>
        <p:spPr>
          <a:xfrm>
            <a:off x="8692620" y="4750315"/>
            <a:ext cx="2834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Provincial Highway 6</a:t>
            </a:r>
            <a:r>
              <a:rPr lang="en-US" altLang="zh-TW" sz="2000" dirty="0">
                <a:latin typeface="Georgia" panose="02040502050405020303" pitchFamily="18" charset="0"/>
              </a:rPr>
              <a:t>8</a:t>
            </a:r>
            <a:endParaRPr lang="zh-TW" alt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83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5CC865-B906-4BA4-9717-02BD0DE049E5}"/>
              </a:ext>
            </a:extLst>
          </p:cNvPr>
          <p:cNvSpPr txBox="1"/>
          <p:nvPr/>
        </p:nvSpPr>
        <p:spPr>
          <a:xfrm>
            <a:off x="3441588" y="1162072"/>
            <a:ext cx="530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 （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12/24  23:59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DC68E9-292C-4432-930D-34A89BA8A0C9}"/>
              </a:ext>
            </a:extLst>
          </p:cNvPr>
          <p:cNvSpPr txBox="1"/>
          <p:nvPr/>
        </p:nvSpPr>
        <p:spPr>
          <a:xfrm>
            <a:off x="754561" y="2014597"/>
            <a:ext cx="106828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請將繪製兩張地圖的程式碼放在同一個程式中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放上兩張地圖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觀察出圖的結果，您覺得哪裡還可以再調整，以提升視覺化呈現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無法顯示中文字（中文亂碼）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無法添加比例尺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2C5C25-2673-496E-B2A4-A9731721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92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2F0E83-A18B-CC1E-D0BF-FC77BAC42DBC}"/>
              </a:ext>
            </a:extLst>
          </p:cNvPr>
          <p:cNvSpPr txBox="1"/>
          <p:nvPr/>
        </p:nvSpPr>
        <p:spPr>
          <a:xfrm>
            <a:off x="1240491" y="6271120"/>
            <a:ext cx="971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檔名：「學號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姓名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_HW12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」  （如：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310702051_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_HW12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0563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eaa60e1c-8125-4157-900f-691a9bdb4e99"/>
  <p:tag name="SLIDO_EVENT_SECTION_UUID" val="0e04b876-84a2-42e6-9fd0-d81565972ee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M2ODd9"/>
  <p:tag name="SLIDO_TYPE" val="SlidoPoll"/>
  <p:tag name="SLIDO_POLL_UUID" val="52af6641-3d18-4349-86ce-1473f81b6538"/>
  <p:tag name="SLIDO_POLL_QUESTION_UUID" val="b9c425dd-dad3-4e10-8e1f-461c3f0482f2"/>
  <p:tag name="SLIDO_TIMELINE" val="W3sicG9sbFF1ZXN0aW9uVXVpZCI6ImI5YzQyNWRkLWRhZDMtNGUxMC04ZTFmLTQ2MWMzZjA0ODJmMiIsInNob3dSZXN1bHRzIjpmYWxzZSwic2hvd0NvcnJlY3RBbnN3ZXJzIjpmYWxzZSwidm90aW5nTG9ja2VkIjpmYWxzZX0seyJwb2xsUXVlc3Rpb25VdWlkIjoiYjljNDI1ZGQtZGFkMy00ZTEwLThlMWYtNDYxYzNmMDQ4MmYyIiwic2hvd1Jlc3VsdHMiOnRydWUsInNob3dDb3JyZWN0QW5zd2VycyI6ZmFsc2UsInZvdGluZ0xvY2tlZCI6dHJ1ZX0seyJwb2xsUXVlc3Rpb25VdWlkIjoiYjljNDI1ZGQtZGFkMy00ZTEwLThlMWYtNDYxYzNmMDQ4MmYyIiwic2hvd1Jlc3VsdHMiOnRydWUsInNob3dDb3JyZWN0QW5zd2VycyI6dHJ1ZSwidm90aW5nTG9ja2VkIjp0cnVlfV0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QwNjR9"/>
  <p:tag name="SLIDO_TYPE" val="SlidoPoll"/>
  <p:tag name="SLIDO_POLL_UUID" val="52af6641-3d18-4349-86ce-1473f81b6538"/>
  <p:tag name="SLIDO_POLL_QUESTION_UUID" val="d81cd191-6b42-496f-8b41-103d112059ee"/>
  <p:tag name="SLIDO_TIMELINE" val="W3sicG9sbFF1ZXN0aW9uVXVpZCI6ImQ4MWNkMTkxLTZiNDItNDk2Zi04YjQxLTEwM2QxMTIwNTllZSIsInNob3dSZXN1bHRzIjpmYWxzZSwic2hvd0NvcnJlY3RBbnN3ZXJzIjpmYWxzZSwidm90aW5nTG9ja2VkIjpmYWxzZX0seyJwb2xsUXVlc3Rpb25VdWlkIjoiZDgxY2QxOTEtNmI0Mi00OTZmLThiNDEtMTAzZDExMjA1OWVlIiwic2hvd1Jlc3VsdHMiOnRydWUsInNob3dDb3JyZWN0QW5zd2VycyI6ZmFsc2UsInZvdGluZ0xvY2tlZCI6dHJ1ZX0seyJwb2xsUXVlc3Rpb25VdWlkIjoiZDgxY2QxOTEtNmI0Mi00OTZmLThiNDEtMTAzZDExMjA1OWVlIiwic2hvd1Jlc3VsdHMiOnRydWUsInNob3dDb3JyZWN0QW5zd2VycyI6dHJ1ZSwidm90aW5nTG9ja2VkIjp0cnV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xNjczMDF9"/>
  <p:tag name="SLIDO_TYPE" val="SlidoPoll"/>
  <p:tag name="SLIDO_POLL_UUID" val="52af6641-3d18-4349-86ce-1473f81b6538"/>
  <p:tag name="SLIDO_POLL_QUESTION_UUID" val="1e382841-27e3-4160-9f4e-41a3e03c855f"/>
  <p:tag name="SLIDO_TIMELINE" val="W3sic2NyZWVuIjoiUXVpekdldFJlYWR5Iiwic2hvd1Jlc3VsdHMiOmZhbHNlLCJzaG93Q29ycmVjdEFuc3dlcnMiOmZhbHNlLCJ2b3RpbmdMb2NrZWQiOmZhbHNlfSx7InBvbGxRdWVzdGlvblV1aWQiOiIxZTM4Mjg0MS0yN2UzLTQxNjAtOWY0ZS00MWEzZTAzYzg1NWYiLCJzaG93UmVzdWx0cyI6ZmFsc2UsInNob3dDb3JyZWN0QW5zd2VycyI6ZmFsc2UsInZvdGluZ0xvY2tlZCI6ZmFsc2V9LHsicG9sbFF1ZXN0aW9uVXVpZCI6IjFlMzgyODQxLTI3ZTMtNDE2MC05ZjRlLTQxYTNlMDNjODU1ZiIsInNob3dSZXN1bHRzIjp0cnVlLCJzaG93Q29ycmVjdEFuc3dlcnMiOmZhbHNlLCJ2b3RpbmdMb2NrZWQiOnRydWV9LHsicG9sbFF1ZXN0aW9uVXVpZCI6IjFlMzgyODQxLTI3ZTMtNDE2MC05ZjRlLTQxYTNlMDNjODU1ZiIsInNob3dSZXN1bHRzIjp0cnVlLCJzaG93Q29ycmVjdEFuc3dlcnMiOnRydWUsInZvdGluZ0xvY2tlZCI6dHJ1ZX0seyJzY3JlZW4iOiJRdWl6TGVhZGVyYm9hcmQiLCJwb2xsUXVlc3Rpb25VdWlkIjoiMWUzODI4NDEtMjdlMy00MTYwLTlmNGUtNDFhM2UwM2M4NTVm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E4NjJ9"/>
  <p:tag name="SLIDO_TYPE" val="SlidoPoll"/>
  <p:tag name="SLIDO_POLL_UUID" val="1e2ef7bb-e634-4310-927a-b6891e7b07ca"/>
  <p:tag name="SLIDO_TIMELINE" val="W3sicG9sbFF1ZXN0aW9uVXVpZCI6IjQ5MjJmYTM0LWJhZDQtNDEwZS04ZDJhLTRmZWEyNTE1OWQ0YiIsInNob3dSZXN1bHRzIjp0cnVlLCJzaG93Q29ycmVjdEFuc3dlcnMiOmZhbHNlLCJ2b3RpbmdMb2NrZWQiOmZhbHNlfV0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2NTMxMjB9"/>
  <p:tag name="SLIDO_TYPE" val="SlidoPoll"/>
  <p:tag name="SLIDO_POLL_UUID" val="52af6641-3d18-4349-86ce-1473f81b6538"/>
  <p:tag name="SLIDO_POLL_QUESTION_UUID" val="a43336cc-a263-4893-bdd3-c248c235e9e3"/>
  <p:tag name="SLIDO_TIMELINE" val="W3sic2NyZWVuIjoiUXVpekpvaW5pbmciLCJzaG93UmVzdWx0cyI6ZmFsc2UsInNob3dDb3JyZWN0QW5zd2VycyI6ZmFsc2UsInZvdGluZ0xvY2tlZCI6ZmFsc2V9LHsicG9sbFF1ZXN0aW9uVXVpZCI6ImE0MzMzNmNjLWEyNjMtNDg5My1iZGQzLWMyNDhjMjM1ZTllMyIsInNob3dSZXN1bHRzIjpmYWxzZSwic2hvd0NvcnJlY3RBbnN3ZXJzIjpmYWxzZSwidm90aW5nTG9ja2VkIjpmYWxzZX0seyJwb2xsUXVlc3Rpb25VdWlkIjoiYTQzMzM2Y2MtYTI2My00ODkzLWJkZDMtYzI0OGMyMzVlOWUzIiwic2hvd1Jlc3VsdHMiOnRydWUsInNob3dDb3JyZWN0QW5zd2VycyI6ZmFsc2UsInZvdGluZ0xvY2tlZCI6dHJ1ZX0seyJwb2xsUXVlc3Rpb25VdWlkIjoiYTQzMzM2Y2MtYTI2My00ODkzLWJkZDMtYzI0OGMyMzVlOWUzIiwic2hvd1Jlc3VsdHMiOnRydWUsInNob3dDb3JyZWN0QW5zd2VycyI6dHJ1ZSwidm90aW5nTG9ja2VkIjp0cnV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5794</Words>
  <Application>Microsoft Office PowerPoint</Application>
  <PresentationFormat>寬螢幕</PresentationFormat>
  <Paragraphs>1059</Paragraphs>
  <Slides>92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Arial</vt:lpstr>
      <vt:lpstr>Calibri Light</vt:lpstr>
      <vt:lpstr>Calibri</vt:lpstr>
      <vt:lpstr>Wingdings</vt:lpstr>
      <vt:lpstr>Times New Roman</vt:lpstr>
      <vt:lpstr>Georgia</vt:lpstr>
      <vt:lpstr>Consolas</vt:lpstr>
      <vt:lpstr>Adobe 黑体 Std R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578</cp:revision>
  <dcterms:created xsi:type="dcterms:W3CDTF">2022-09-28T19:30:47Z</dcterms:created>
  <dcterms:modified xsi:type="dcterms:W3CDTF">2022-11-15T20:38:22Z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